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0" r:id="rId1"/>
  </p:sldMasterIdLst>
  <p:sldIdLst>
    <p:sldId id="256" r:id="rId2"/>
    <p:sldId id="257" r:id="rId3"/>
    <p:sldId id="258" r:id="rId4"/>
    <p:sldId id="279" r:id="rId5"/>
    <p:sldId id="272" r:id="rId6"/>
    <p:sldId id="273" r:id="rId7"/>
    <p:sldId id="270" r:id="rId8"/>
    <p:sldId id="271" r:id="rId9"/>
    <p:sldId id="266" r:id="rId10"/>
    <p:sldId id="267" r:id="rId11"/>
    <p:sldId id="269" r:id="rId12"/>
    <p:sldId id="259" r:id="rId13"/>
    <p:sldId id="274" r:id="rId14"/>
    <p:sldId id="277" r:id="rId15"/>
    <p:sldId id="278" r:id="rId16"/>
    <p:sldId id="275" r:id="rId17"/>
    <p:sldId id="276" r:id="rId18"/>
    <p:sldId id="262" r:id="rId19"/>
    <p:sldId id="260" r:id="rId20"/>
    <p:sldId id="261" r:id="rId21"/>
    <p:sldId id="263" r:id="rId22"/>
    <p:sldId id="264" r:id="rId23"/>
    <p:sldId id="280" r:id="rId24"/>
    <p:sldId id="265" r:id="rId25"/>
    <p:sldId id="268"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6" d="100"/>
          <a:sy n="116" d="100"/>
        </p:scale>
        <p:origin x="150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9144000" cy="6858000"/>
          </a:xfrm>
        </p:grpSpPr>
        <p:pic>
          <p:nvPicPr>
            <p:cNvPr id="7" name="Picture 6" descr="S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rot="5400000">
              <a:off x="3739196" y="525780"/>
              <a:ext cx="1664208" cy="612648"/>
            </a:xfrm>
            <a:prstGeom prst="rect">
              <a:avLst/>
            </a:prstGeom>
          </p:spPr>
        </p:pic>
        <p:pic>
          <p:nvPicPr>
            <p:cNvPr id="14" name="Picture 13"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rot="5400000">
              <a:off x="3739196" y="5719572"/>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B61BEF0D-F0BB-DE4B-95CE-6DB70DBA9567}" type="datetimeFigureOut">
              <a:rPr lang="en-US" smtClean="0"/>
              <a:pPr/>
              <a:t>5/31/2017</a:t>
            </a:fld>
            <a:endParaRPr lang="en-US" dirty="0"/>
          </a:p>
        </p:txBody>
      </p:sp>
      <p:sp>
        <p:nvSpPr>
          <p:cNvPr id="5" name="Footer Placeholder 4"/>
          <p:cNvSpPr>
            <a:spLocks noGrp="1"/>
          </p:cNvSpPr>
          <p:nvPr>
            <p:ph type="ftr" sz="quarter" idx="11"/>
          </p:nvPr>
        </p:nvSpPr>
        <p:spPr>
          <a:xfrm>
            <a:off x="1921934" y="5054602"/>
            <a:ext cx="4064860" cy="279400"/>
          </a:xfrm>
        </p:spPr>
        <p:txBody>
          <a:bodyPr/>
          <a:lstStyle/>
          <a:p>
            <a:endParaRPr lang="en-US" dirty="0"/>
          </a:p>
        </p:txBody>
      </p:sp>
      <p:sp>
        <p:nvSpPr>
          <p:cNvPr id="6" name="Slide Number Placeholder 5"/>
          <p:cNvSpPr>
            <a:spLocks noGrp="1"/>
          </p:cNvSpPr>
          <p:nvPr>
            <p:ph type="sldNum" sz="quarter" idx="12"/>
          </p:nvPr>
        </p:nvSpPr>
        <p:spPr>
          <a:xfrm>
            <a:off x="6817317" y="5054602"/>
            <a:ext cx="413483"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0976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26163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6558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2634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353846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1602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7"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3549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87013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6557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smtClean="0"/>
              <a:t>5/31/2017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405927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0602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5/31/2017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1525610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5/31/2017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205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5/31/2017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3344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5/31/2017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34030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5131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70"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14196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44000" cy="6858001"/>
            <a:chOff x="0" y="0"/>
            <a:chExt cx="9144000" cy="6858001"/>
          </a:xfrm>
        </p:grpSpPr>
        <p:pic>
          <p:nvPicPr>
            <p:cNvPr id="8" name="Picture 7" descr="S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rot="5400000">
              <a:off x="4221675" y="39689"/>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rot="5400000">
              <a:off x="4221675" y="6211888"/>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5/31/2017</a:t>
            </a:fld>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0161944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www.enasco.com/product/C32634N/" TargetMode="External"/><Relationship Id="rId3" Type="http://schemas.openxmlformats.org/officeDocument/2006/relationships/image" Target="../media/image7.jpeg"/><Relationship Id="rId7" Type="http://schemas.openxmlformats.org/officeDocument/2006/relationships/image" Target="../media/image9.jpeg"/><Relationship Id="rId2" Type="http://schemas.openxmlformats.org/officeDocument/2006/relationships/hyperlink" Target="https://www.enasco.com/product/C28250NH/" TargetMode="External"/><Relationship Id="rId1" Type="http://schemas.openxmlformats.org/officeDocument/2006/relationships/slideLayout" Target="../slideLayouts/slideLayout2.xml"/><Relationship Id="rId6" Type="http://schemas.openxmlformats.org/officeDocument/2006/relationships/hyperlink" Target="https://www.enasco.com/product/C34089N/" TargetMode="External"/><Relationship Id="rId5" Type="http://schemas.openxmlformats.org/officeDocument/2006/relationships/image" Target="../media/image8.jpeg"/><Relationship Id="rId4" Type="http://schemas.openxmlformats.org/officeDocument/2006/relationships/hyperlink" Target="https://www.enasco.com/product/C29774NH/" TargetMode="External"/><Relationship Id="rId9"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enasco.com/product/C33404N/" TargetMode="Externa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hyperlink" Target="https://www.enasco.com/product/C17016N/"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tinyurl.com/kqdksos" TargetMode="External"/><Relationship Id="rId2" Type="http://schemas.openxmlformats.org/officeDocument/2006/relationships/hyperlink" Target="https://tinyurl.com/lhchol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agrilife.org/qualitycounts/verification/" TargetMode="External"/><Relationship Id="rId2" Type="http://schemas.openxmlformats.org/officeDocument/2006/relationships/hyperlink" Target="https://tinyurl.com/kucfoc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000" dirty="0" smtClean="0">
                <a:latin typeface="Georgia" panose="02040502050405020303" pitchFamily="18" charset="0"/>
              </a:rPr>
              <a:t>Showing Breeding Livestock</a:t>
            </a:r>
            <a:endParaRPr lang="en-US" sz="5000" dirty="0">
              <a:latin typeface="Georgia" panose="02040502050405020303" pitchFamily="18" charset="0"/>
            </a:endParaRPr>
          </a:p>
        </p:txBody>
      </p:sp>
      <p:sp>
        <p:nvSpPr>
          <p:cNvPr id="3" name="Subtitle 2"/>
          <p:cNvSpPr>
            <a:spLocks noGrp="1"/>
          </p:cNvSpPr>
          <p:nvPr>
            <p:ph type="subTitle" idx="1"/>
          </p:nvPr>
        </p:nvSpPr>
        <p:spPr/>
        <p:txBody>
          <a:bodyPr>
            <a:normAutofit/>
          </a:bodyPr>
          <a:lstStyle/>
          <a:p>
            <a:r>
              <a:rPr lang="en-US" sz="2500" dirty="0" smtClean="0">
                <a:latin typeface="Georgia" panose="02040502050405020303" pitchFamily="18" charset="0"/>
              </a:rPr>
              <a:t>Mrs. H (SHS) &amp; Mrs. H (RHS)</a:t>
            </a:r>
          </a:p>
          <a:p>
            <a:r>
              <a:rPr lang="en-US" sz="2500" dirty="0" smtClean="0">
                <a:latin typeface="Georgia" panose="02040502050405020303" pitchFamily="18" charset="0"/>
              </a:rPr>
              <a:t>(Major Shows Info included)</a:t>
            </a:r>
            <a:endParaRPr lang="en-US" sz="2500" dirty="0">
              <a:latin typeface="Georgia" panose="02040502050405020303" pitchFamily="18" charset="0"/>
            </a:endParaRPr>
          </a:p>
        </p:txBody>
      </p:sp>
    </p:spTree>
    <p:extLst>
      <p:ext uri="{BB962C8B-B14F-4D97-AF65-F5344CB8AC3E}">
        <p14:creationId xmlns:p14="http://schemas.microsoft.com/office/powerpoint/2010/main" val="4011928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500" dirty="0" smtClean="0">
                <a:latin typeface="Georgia" panose="02040502050405020303" pitchFamily="18" charset="0"/>
              </a:rPr>
              <a:t>Validation Dates</a:t>
            </a:r>
            <a:endParaRPr lang="en-US" sz="4500" dirty="0">
              <a:latin typeface="Georgia" panose="02040502050405020303" pitchFamily="18" charset="0"/>
            </a:endParaRPr>
          </a:p>
        </p:txBody>
      </p:sp>
      <p:sp>
        <p:nvSpPr>
          <p:cNvPr id="3" name="Content Placeholder 2"/>
          <p:cNvSpPr>
            <a:spLocks noGrp="1"/>
          </p:cNvSpPr>
          <p:nvPr>
            <p:ph idx="1"/>
          </p:nvPr>
        </p:nvSpPr>
        <p:spPr>
          <a:xfrm>
            <a:off x="1176865" y="2490135"/>
            <a:ext cx="6904454" cy="3663530"/>
          </a:xfrm>
        </p:spPr>
        <p:txBody>
          <a:bodyPr>
            <a:normAutofit/>
          </a:bodyPr>
          <a:lstStyle/>
          <a:p>
            <a:r>
              <a:rPr lang="en-US" sz="2500" dirty="0" smtClean="0">
                <a:latin typeface="Georgia" panose="02040502050405020303" pitchFamily="18" charset="0"/>
              </a:rPr>
              <a:t>Cattle:</a:t>
            </a:r>
            <a:endParaRPr lang="en-US" sz="2100" dirty="0" smtClean="0">
              <a:latin typeface="Georgia" panose="02040502050405020303" pitchFamily="18" charset="0"/>
            </a:endParaRPr>
          </a:p>
          <a:p>
            <a:pPr lvl="1"/>
            <a:r>
              <a:rPr lang="en-US" sz="2500" dirty="0" smtClean="0">
                <a:latin typeface="Georgia" panose="02040502050405020303" pitchFamily="18" charset="0"/>
              </a:rPr>
              <a:t>$25 and forms due </a:t>
            </a:r>
            <a:r>
              <a:rPr lang="en-US" sz="2500" b="1" dirty="0" smtClean="0">
                <a:latin typeface="Georgia" panose="02040502050405020303" pitchFamily="18" charset="0"/>
              </a:rPr>
              <a:t>before</a:t>
            </a:r>
            <a:r>
              <a:rPr lang="en-US" sz="2500" dirty="0" smtClean="0">
                <a:latin typeface="Georgia" panose="02040502050405020303" pitchFamily="18" charset="0"/>
              </a:rPr>
              <a:t> May 31</a:t>
            </a:r>
            <a:r>
              <a:rPr lang="en-US" sz="2500" baseline="30000" dirty="0" smtClean="0">
                <a:latin typeface="Georgia" panose="02040502050405020303" pitchFamily="18" charset="0"/>
              </a:rPr>
              <a:t>st</a:t>
            </a:r>
            <a:r>
              <a:rPr lang="en-US" sz="2500" dirty="0" smtClean="0">
                <a:latin typeface="Georgia" panose="02040502050405020303" pitchFamily="18" charset="0"/>
              </a:rPr>
              <a:t> </a:t>
            </a:r>
          </a:p>
          <a:p>
            <a:pPr lvl="1"/>
            <a:r>
              <a:rPr lang="en-US" sz="2500" dirty="0" smtClean="0">
                <a:latin typeface="Georgia" panose="02040502050405020303" pitchFamily="18" charset="0"/>
              </a:rPr>
              <a:t>Validation day</a:t>
            </a:r>
            <a:r>
              <a:rPr lang="en-US" sz="2500" dirty="0">
                <a:latin typeface="Georgia" panose="02040502050405020303" pitchFamily="18" charset="0"/>
              </a:rPr>
              <a:t>: June 22 9am at GISD </a:t>
            </a:r>
            <a:r>
              <a:rPr lang="en-US" sz="2500" dirty="0" smtClean="0">
                <a:latin typeface="Georgia" panose="02040502050405020303" pitchFamily="18" charset="0"/>
              </a:rPr>
              <a:t>barn</a:t>
            </a:r>
          </a:p>
          <a:p>
            <a:pPr marL="457200" lvl="1" indent="0">
              <a:buNone/>
            </a:pPr>
            <a:r>
              <a:rPr lang="en-US" sz="2500" dirty="0" smtClean="0">
                <a:latin typeface="Georgia" panose="02040502050405020303" pitchFamily="18" charset="0"/>
              </a:rPr>
              <a:t>Goats/Sheep:</a:t>
            </a:r>
          </a:p>
          <a:p>
            <a:pPr lvl="1"/>
            <a:r>
              <a:rPr lang="en-US" sz="2500" dirty="0" smtClean="0">
                <a:latin typeface="Georgia" panose="02040502050405020303" pitchFamily="18" charset="0"/>
              </a:rPr>
              <a:t>$25 and forms due </a:t>
            </a:r>
            <a:r>
              <a:rPr lang="en-US" sz="2500" b="1" dirty="0" smtClean="0">
                <a:latin typeface="Georgia" panose="02040502050405020303" pitchFamily="18" charset="0"/>
              </a:rPr>
              <a:t>before </a:t>
            </a:r>
            <a:r>
              <a:rPr lang="en-US" sz="2500" dirty="0" smtClean="0">
                <a:latin typeface="Georgia" panose="02040502050405020303" pitchFamily="18" charset="0"/>
              </a:rPr>
              <a:t>May 31</a:t>
            </a:r>
            <a:r>
              <a:rPr lang="en-US" sz="2500" baseline="30000" dirty="0" smtClean="0">
                <a:latin typeface="Georgia" panose="02040502050405020303" pitchFamily="18" charset="0"/>
              </a:rPr>
              <a:t>st</a:t>
            </a:r>
            <a:r>
              <a:rPr lang="en-US" sz="2500" dirty="0" smtClean="0">
                <a:latin typeface="Georgia" panose="02040502050405020303" pitchFamily="18" charset="0"/>
              </a:rPr>
              <a:t> </a:t>
            </a:r>
          </a:p>
          <a:p>
            <a:pPr lvl="1"/>
            <a:r>
              <a:rPr lang="en-US" sz="2500" dirty="0" smtClean="0">
                <a:latin typeface="Georgia" panose="02040502050405020303" pitchFamily="18" charset="0"/>
              </a:rPr>
              <a:t>Validation day: TBA</a:t>
            </a:r>
            <a:endParaRPr lang="en-US" sz="2500" dirty="0">
              <a:latin typeface="Georgia" panose="02040502050405020303" pitchFamily="18" charset="0"/>
            </a:endParaRPr>
          </a:p>
        </p:txBody>
      </p:sp>
    </p:spTree>
    <p:extLst>
      <p:ext uri="{BB962C8B-B14F-4D97-AF65-F5344CB8AC3E}">
        <p14:creationId xmlns:p14="http://schemas.microsoft.com/office/powerpoint/2010/main" val="1183833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500" dirty="0" smtClean="0">
                <a:latin typeface="Georgia" panose="02040502050405020303" pitchFamily="18" charset="0"/>
              </a:rPr>
              <a:t>Major Show Dates</a:t>
            </a:r>
            <a:endParaRPr lang="en-US" sz="4500" dirty="0">
              <a:latin typeface="Georgia" panose="02040502050405020303" pitchFamily="18" charset="0"/>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latin typeface="Georgia" panose="02040502050405020303" pitchFamily="18" charset="0"/>
              </a:rPr>
              <a:t>2017:</a:t>
            </a:r>
          </a:p>
          <a:p>
            <a:r>
              <a:rPr lang="en-US" dirty="0" smtClean="0">
                <a:latin typeface="Georgia" panose="02040502050405020303" pitchFamily="18" charset="0"/>
              </a:rPr>
              <a:t>State Fair of Texas- 9/29-10/22*</a:t>
            </a:r>
          </a:p>
          <a:p>
            <a:r>
              <a:rPr lang="en-US" dirty="0" smtClean="0">
                <a:latin typeface="Georgia" panose="02040502050405020303" pitchFamily="18" charset="0"/>
              </a:rPr>
              <a:t>Heart of Texas (Waco)- 10/5-10/14</a:t>
            </a:r>
          </a:p>
          <a:p>
            <a:pPr marL="0" indent="0">
              <a:buNone/>
            </a:pPr>
            <a:r>
              <a:rPr lang="en-US" dirty="0" smtClean="0">
                <a:latin typeface="Georgia" panose="02040502050405020303" pitchFamily="18" charset="0"/>
              </a:rPr>
              <a:t>2018:</a:t>
            </a:r>
          </a:p>
          <a:p>
            <a:r>
              <a:rPr lang="en-US" dirty="0" smtClean="0">
                <a:latin typeface="Georgia" panose="02040502050405020303" pitchFamily="18" charset="0"/>
              </a:rPr>
              <a:t>Fort Worth Stock Show- 1/12-2/3*</a:t>
            </a:r>
          </a:p>
          <a:p>
            <a:r>
              <a:rPr lang="en-US" dirty="0" smtClean="0">
                <a:latin typeface="Georgia" panose="02040502050405020303" pitchFamily="18" charset="0"/>
              </a:rPr>
              <a:t>San Angelo Stock Show- early February</a:t>
            </a:r>
          </a:p>
          <a:p>
            <a:r>
              <a:rPr lang="en-US" dirty="0" smtClean="0">
                <a:latin typeface="Georgia" panose="02040502050405020303" pitchFamily="18" charset="0"/>
              </a:rPr>
              <a:t>Houston Livestock Show- 2/27-3/18*</a:t>
            </a:r>
          </a:p>
          <a:p>
            <a:r>
              <a:rPr lang="en-US" dirty="0" smtClean="0">
                <a:latin typeface="Georgia" panose="02040502050405020303" pitchFamily="18" charset="0"/>
              </a:rPr>
              <a:t>Austin Livestock Show- mid to late March*</a:t>
            </a:r>
          </a:p>
        </p:txBody>
      </p:sp>
    </p:spTree>
    <p:extLst>
      <p:ext uri="{BB962C8B-B14F-4D97-AF65-F5344CB8AC3E}">
        <p14:creationId xmlns:p14="http://schemas.microsoft.com/office/powerpoint/2010/main" val="1568836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eorgia" panose="02040502050405020303" pitchFamily="18" charset="0"/>
              </a:rPr>
              <a:t>Costs (non-animal)</a:t>
            </a:r>
            <a:endParaRPr lang="en-US" dirty="0">
              <a:latin typeface="Georgia" panose="02040502050405020303" pitchFamily="18" charset="0"/>
            </a:endParaRPr>
          </a:p>
        </p:txBody>
      </p:sp>
      <p:sp>
        <p:nvSpPr>
          <p:cNvPr id="3" name="Content Placeholder 2"/>
          <p:cNvSpPr>
            <a:spLocks noGrp="1"/>
          </p:cNvSpPr>
          <p:nvPr>
            <p:ph idx="1"/>
          </p:nvPr>
        </p:nvSpPr>
        <p:spPr>
          <a:xfrm>
            <a:off x="1176865" y="2490135"/>
            <a:ext cx="6798736" cy="3614103"/>
          </a:xfrm>
        </p:spPr>
        <p:txBody>
          <a:bodyPr>
            <a:normAutofit/>
          </a:bodyPr>
          <a:lstStyle/>
          <a:p>
            <a:r>
              <a:rPr lang="en-US" dirty="0" smtClean="0">
                <a:latin typeface="Georgia" panose="02040502050405020303" pitchFamily="18" charset="0"/>
              </a:rPr>
              <a:t>Feed, Hay and Supplements</a:t>
            </a:r>
          </a:p>
          <a:p>
            <a:r>
              <a:rPr lang="en-US" dirty="0" smtClean="0">
                <a:latin typeface="Georgia" panose="02040502050405020303" pitchFamily="18" charset="0"/>
              </a:rPr>
              <a:t>Soaps, hair products, combs, brushes</a:t>
            </a:r>
          </a:p>
          <a:p>
            <a:r>
              <a:rPr lang="en-US" dirty="0" smtClean="0">
                <a:latin typeface="Georgia" panose="02040502050405020303" pitchFamily="18" charset="0"/>
              </a:rPr>
              <a:t>Halter and show halter</a:t>
            </a:r>
          </a:p>
          <a:p>
            <a:r>
              <a:rPr lang="en-US" dirty="0" smtClean="0">
                <a:latin typeface="Georgia" panose="02040502050405020303" pitchFamily="18" charset="0"/>
              </a:rPr>
              <a:t>Blanket/ body sock (goats and sheep)</a:t>
            </a:r>
          </a:p>
          <a:p>
            <a:r>
              <a:rPr lang="en-US" dirty="0" smtClean="0">
                <a:latin typeface="Georgia" panose="02040502050405020303" pitchFamily="18" charset="0"/>
              </a:rPr>
              <a:t>Feeder, water bucket, hay bag</a:t>
            </a:r>
          </a:p>
          <a:p>
            <a:r>
              <a:rPr lang="en-US" dirty="0" smtClean="0">
                <a:latin typeface="Georgia" panose="02040502050405020303" pitchFamily="18" charset="0"/>
              </a:rPr>
              <a:t>Depending on species: other show accessories</a:t>
            </a:r>
          </a:p>
          <a:p>
            <a:endParaRPr lang="en-US" dirty="0"/>
          </a:p>
        </p:txBody>
      </p:sp>
    </p:spTree>
    <p:extLst>
      <p:ext uri="{BB962C8B-B14F-4D97-AF65-F5344CB8AC3E}">
        <p14:creationId xmlns:p14="http://schemas.microsoft.com/office/powerpoint/2010/main" val="1310233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500" dirty="0" smtClean="0">
                <a:latin typeface="Georgia" panose="02040502050405020303" pitchFamily="18" charset="0"/>
              </a:rPr>
              <a:t>Show Costs</a:t>
            </a:r>
            <a:endParaRPr lang="en-US" sz="4500" dirty="0">
              <a:latin typeface="Georgia" panose="02040502050405020303" pitchFamily="18" charset="0"/>
            </a:endParaRPr>
          </a:p>
        </p:txBody>
      </p:sp>
      <p:sp>
        <p:nvSpPr>
          <p:cNvPr id="3" name="Content Placeholder 2"/>
          <p:cNvSpPr>
            <a:spLocks noGrp="1"/>
          </p:cNvSpPr>
          <p:nvPr>
            <p:ph idx="1"/>
          </p:nvPr>
        </p:nvSpPr>
        <p:spPr/>
        <p:txBody>
          <a:bodyPr>
            <a:normAutofit fontScale="92500" lnSpcReduction="10000"/>
          </a:bodyPr>
          <a:lstStyle/>
          <a:p>
            <a:r>
              <a:rPr lang="en-US" dirty="0" smtClean="0">
                <a:latin typeface="Georgia" panose="02040502050405020303" pitchFamily="18" charset="0"/>
              </a:rPr>
              <a:t>Show entries (including any late fees) are due on the date provided by teacher and are the students/parents responsibility.</a:t>
            </a:r>
          </a:p>
          <a:p>
            <a:r>
              <a:rPr lang="en-US" dirty="0" smtClean="0">
                <a:latin typeface="Georgia" panose="02040502050405020303" pitchFamily="18" charset="0"/>
              </a:rPr>
              <a:t>CATTLE: shavings and hay costs for show will be initially paid for by FFA; the week we get back from the show everyone will be told how much their part is and it will be due at the end of that week.</a:t>
            </a:r>
          </a:p>
          <a:p>
            <a:r>
              <a:rPr lang="en-US" dirty="0" smtClean="0">
                <a:latin typeface="Georgia" panose="02040502050405020303" pitchFamily="18" charset="0"/>
              </a:rPr>
              <a:t>SHEEP/GOATS: each students will bring 2 bags of shavings (one for the trailer and one for the stall) and hay for their animal(s).</a:t>
            </a:r>
            <a:endParaRPr lang="en-US" dirty="0">
              <a:latin typeface="Georgia" panose="02040502050405020303" pitchFamily="18" charset="0"/>
            </a:endParaRPr>
          </a:p>
        </p:txBody>
      </p:sp>
    </p:spTree>
    <p:extLst>
      <p:ext uri="{BB962C8B-B14F-4D97-AF65-F5344CB8AC3E}">
        <p14:creationId xmlns:p14="http://schemas.microsoft.com/office/powerpoint/2010/main" val="3273851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500" dirty="0" smtClean="0">
                <a:latin typeface="Georgia" panose="02040502050405020303" pitchFamily="18" charset="0"/>
              </a:rPr>
              <a:t>Show Needs</a:t>
            </a:r>
            <a:endParaRPr lang="en-US" sz="4500" dirty="0">
              <a:latin typeface="Georgia" panose="02040502050405020303" pitchFamily="18" charset="0"/>
            </a:endParaRPr>
          </a:p>
        </p:txBody>
      </p:sp>
      <p:sp>
        <p:nvSpPr>
          <p:cNvPr id="3" name="Content Placeholder 2"/>
          <p:cNvSpPr>
            <a:spLocks noGrp="1"/>
          </p:cNvSpPr>
          <p:nvPr>
            <p:ph idx="1"/>
          </p:nvPr>
        </p:nvSpPr>
        <p:spPr/>
        <p:txBody>
          <a:bodyPr/>
          <a:lstStyle/>
          <a:p>
            <a:r>
              <a:rPr lang="en-US" dirty="0" smtClean="0">
                <a:latin typeface="Georgia" panose="02040502050405020303" pitchFamily="18" charset="0"/>
              </a:rPr>
              <a:t>FFA will take the show box and will provide general supplies, brushes and combs for use by all students.</a:t>
            </a:r>
          </a:p>
          <a:p>
            <a:r>
              <a:rPr lang="en-US" dirty="0" smtClean="0">
                <a:latin typeface="Georgia" panose="02040502050405020303" pitchFamily="18" charset="0"/>
              </a:rPr>
              <a:t>Students need only bring the items listed. I recommend students getting 5 gallon bucket with a lid to keep their show supplies in (not the same bucket used for feed)</a:t>
            </a:r>
          </a:p>
          <a:p>
            <a:endParaRPr lang="en-US" dirty="0">
              <a:latin typeface="Georgia" panose="02040502050405020303" pitchFamily="18" charset="0"/>
            </a:endParaRPr>
          </a:p>
        </p:txBody>
      </p:sp>
    </p:spTree>
    <p:extLst>
      <p:ext uri="{BB962C8B-B14F-4D97-AF65-F5344CB8AC3E}">
        <p14:creationId xmlns:p14="http://schemas.microsoft.com/office/powerpoint/2010/main" val="543880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500" dirty="0" smtClean="0">
                <a:latin typeface="Georgia" panose="02040502050405020303" pitchFamily="18" charset="0"/>
              </a:rPr>
              <a:t>Show Needs-Rabbits</a:t>
            </a:r>
            <a:endParaRPr lang="en-US" sz="4500" dirty="0">
              <a:latin typeface="Georgia" panose="02040502050405020303" pitchFamily="18" charset="0"/>
            </a:endParaRPr>
          </a:p>
        </p:txBody>
      </p:sp>
      <p:sp>
        <p:nvSpPr>
          <p:cNvPr id="3" name="Content Placeholder 2"/>
          <p:cNvSpPr>
            <a:spLocks noGrp="1"/>
          </p:cNvSpPr>
          <p:nvPr>
            <p:ph idx="1"/>
          </p:nvPr>
        </p:nvSpPr>
        <p:spPr>
          <a:xfrm>
            <a:off x="1086936" y="2490135"/>
            <a:ext cx="6978594" cy="3444997"/>
          </a:xfrm>
        </p:spPr>
        <p:txBody>
          <a:bodyPr>
            <a:normAutofit/>
          </a:bodyPr>
          <a:lstStyle/>
          <a:p>
            <a:r>
              <a:rPr lang="en-US" dirty="0" smtClean="0">
                <a:latin typeface="Georgia" panose="02040502050405020303" pitchFamily="18" charset="0"/>
              </a:rPr>
              <a:t>Rabbits will need the following things for show:</a:t>
            </a:r>
          </a:p>
          <a:p>
            <a:pPr lvl="1"/>
            <a:r>
              <a:rPr lang="en-US" dirty="0" smtClean="0">
                <a:latin typeface="Georgia" panose="02040502050405020303" pitchFamily="18" charset="0"/>
              </a:rPr>
              <a:t>Travel cage for rabbit- (dog carrier)</a:t>
            </a:r>
          </a:p>
          <a:p>
            <a:pPr lvl="1"/>
            <a:r>
              <a:rPr lang="en-US" dirty="0" smtClean="0">
                <a:latin typeface="Georgia" panose="02040502050405020303" pitchFamily="18" charset="0"/>
              </a:rPr>
              <a:t>5 gallon bucket with lid with name on it in sharpie</a:t>
            </a:r>
          </a:p>
          <a:p>
            <a:pPr lvl="2"/>
            <a:r>
              <a:rPr lang="en-US" dirty="0" smtClean="0">
                <a:latin typeface="Georgia" panose="02040502050405020303" pitchFamily="18" charset="0"/>
              </a:rPr>
              <a:t>Water </a:t>
            </a:r>
            <a:r>
              <a:rPr lang="en-US" dirty="0">
                <a:latin typeface="Georgia" panose="02040502050405020303" pitchFamily="18" charset="0"/>
              </a:rPr>
              <a:t>Dispenser</a:t>
            </a:r>
            <a:endParaRPr lang="en-US" sz="1400" dirty="0">
              <a:latin typeface="Georgia" panose="02040502050405020303" pitchFamily="18" charset="0"/>
            </a:endParaRPr>
          </a:p>
          <a:p>
            <a:pPr lvl="2"/>
            <a:r>
              <a:rPr lang="en-US" dirty="0">
                <a:latin typeface="Georgia" panose="02040502050405020303" pitchFamily="18" charset="0"/>
              </a:rPr>
              <a:t>Feed Dispenser</a:t>
            </a:r>
            <a:endParaRPr lang="en-US" sz="1400" dirty="0">
              <a:latin typeface="Georgia" panose="02040502050405020303" pitchFamily="18" charset="0"/>
            </a:endParaRPr>
          </a:p>
          <a:p>
            <a:pPr lvl="2"/>
            <a:r>
              <a:rPr lang="en-US" dirty="0">
                <a:latin typeface="Georgia" panose="02040502050405020303" pitchFamily="18" charset="0"/>
              </a:rPr>
              <a:t>Bedding material</a:t>
            </a:r>
            <a:endParaRPr lang="en-US" sz="1400" dirty="0">
              <a:latin typeface="Georgia" panose="02040502050405020303" pitchFamily="18" charset="0"/>
            </a:endParaRPr>
          </a:p>
          <a:p>
            <a:pPr lvl="2"/>
            <a:r>
              <a:rPr lang="en-US" dirty="0">
                <a:latin typeface="Georgia" panose="02040502050405020303" pitchFamily="18" charset="0"/>
              </a:rPr>
              <a:t>Feed</a:t>
            </a:r>
            <a:endParaRPr lang="en-US" sz="1400" dirty="0">
              <a:latin typeface="Georgia" panose="02040502050405020303" pitchFamily="18" charset="0"/>
            </a:endParaRPr>
          </a:p>
          <a:p>
            <a:pPr lvl="2"/>
            <a:r>
              <a:rPr lang="en-US" dirty="0">
                <a:latin typeface="Georgia" panose="02040502050405020303" pitchFamily="18" charset="0"/>
              </a:rPr>
              <a:t>Timothy </a:t>
            </a:r>
            <a:r>
              <a:rPr lang="en-US" dirty="0" smtClean="0">
                <a:latin typeface="Georgia" panose="02040502050405020303" pitchFamily="18" charset="0"/>
              </a:rPr>
              <a:t>Hay</a:t>
            </a:r>
          </a:p>
          <a:p>
            <a:endParaRPr lang="en-US" dirty="0">
              <a:latin typeface="Georgia" panose="02040502050405020303" pitchFamily="18" charset="0"/>
            </a:endParaRPr>
          </a:p>
        </p:txBody>
      </p:sp>
    </p:spTree>
    <p:extLst>
      <p:ext uri="{BB962C8B-B14F-4D97-AF65-F5344CB8AC3E}">
        <p14:creationId xmlns:p14="http://schemas.microsoft.com/office/powerpoint/2010/main" val="2477547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500" dirty="0" smtClean="0">
                <a:latin typeface="Georgia" panose="02040502050405020303" pitchFamily="18" charset="0"/>
              </a:rPr>
              <a:t>Show Needs-Cattle</a:t>
            </a:r>
            <a:endParaRPr lang="en-US" sz="4500" dirty="0">
              <a:latin typeface="Georgia" panose="02040502050405020303" pitchFamily="18" charset="0"/>
            </a:endParaRPr>
          </a:p>
        </p:txBody>
      </p:sp>
      <p:sp>
        <p:nvSpPr>
          <p:cNvPr id="3" name="Content Placeholder 2"/>
          <p:cNvSpPr>
            <a:spLocks noGrp="1"/>
          </p:cNvSpPr>
          <p:nvPr>
            <p:ph idx="1"/>
          </p:nvPr>
        </p:nvSpPr>
        <p:spPr>
          <a:xfrm>
            <a:off x="1176865" y="2490135"/>
            <a:ext cx="6798736" cy="3663530"/>
          </a:xfrm>
        </p:spPr>
        <p:txBody>
          <a:bodyPr>
            <a:normAutofit fontScale="62500" lnSpcReduction="20000"/>
          </a:bodyPr>
          <a:lstStyle/>
          <a:p>
            <a:r>
              <a:rPr lang="en-US" dirty="0">
                <a:latin typeface="Georgia" panose="02040502050405020303" pitchFamily="18" charset="0"/>
              </a:rPr>
              <a:t>Students are responsible for supplying their feed and supplies for the show</a:t>
            </a:r>
            <a:r>
              <a:rPr lang="en-US" dirty="0" smtClean="0">
                <a:latin typeface="Georgia" panose="02040502050405020303" pitchFamily="18" charset="0"/>
              </a:rPr>
              <a:t>. Your name should be </a:t>
            </a:r>
            <a:r>
              <a:rPr lang="en-US" dirty="0">
                <a:latin typeface="Georgia" panose="02040502050405020303" pitchFamily="18" charset="0"/>
              </a:rPr>
              <a:t>on them in </a:t>
            </a:r>
            <a:r>
              <a:rPr lang="en-US" dirty="0" smtClean="0">
                <a:latin typeface="Georgia" panose="02040502050405020303" pitchFamily="18" charset="0"/>
              </a:rPr>
              <a:t>sharpie.</a:t>
            </a:r>
            <a:endParaRPr lang="en-US" dirty="0">
              <a:latin typeface="Georgia" panose="02040502050405020303" pitchFamily="18" charset="0"/>
            </a:endParaRPr>
          </a:p>
          <a:p>
            <a:r>
              <a:rPr lang="en-US" dirty="0" smtClean="0">
                <a:latin typeface="Georgia" panose="02040502050405020303" pitchFamily="18" charset="0"/>
              </a:rPr>
              <a:t>You need to bring: </a:t>
            </a:r>
          </a:p>
          <a:p>
            <a:pPr lvl="1"/>
            <a:r>
              <a:rPr lang="en-US" dirty="0" smtClean="0">
                <a:latin typeface="Georgia" panose="02040502050405020303" pitchFamily="18" charset="0"/>
              </a:rPr>
              <a:t>one bag of feed (if we need more than one bag of feed I will let you know)</a:t>
            </a:r>
          </a:p>
          <a:p>
            <a:pPr lvl="1"/>
            <a:r>
              <a:rPr lang="en-US" dirty="0" smtClean="0">
                <a:latin typeface="Georgia" panose="02040502050405020303" pitchFamily="18" charset="0"/>
              </a:rPr>
              <a:t>one bag of beet pulp</a:t>
            </a:r>
          </a:p>
          <a:p>
            <a:pPr lvl="1"/>
            <a:r>
              <a:rPr lang="en-US" dirty="0">
                <a:latin typeface="Georgia" panose="02040502050405020303" pitchFamily="18" charset="0"/>
              </a:rPr>
              <a:t>feed pan</a:t>
            </a:r>
          </a:p>
          <a:p>
            <a:pPr lvl="1"/>
            <a:r>
              <a:rPr lang="en-US" dirty="0">
                <a:latin typeface="Georgia" panose="02040502050405020303" pitchFamily="18" charset="0"/>
              </a:rPr>
              <a:t>5 </a:t>
            </a:r>
            <a:r>
              <a:rPr lang="en-US" dirty="0" smtClean="0">
                <a:latin typeface="Georgia" panose="02040502050405020303" pitchFamily="18" charset="0"/>
              </a:rPr>
              <a:t>gallon water bucket (flat back bucket)</a:t>
            </a:r>
            <a:endParaRPr lang="en-US" dirty="0">
              <a:latin typeface="Georgia" panose="02040502050405020303" pitchFamily="18" charset="0"/>
            </a:endParaRPr>
          </a:p>
          <a:p>
            <a:pPr lvl="1"/>
            <a:r>
              <a:rPr lang="en-US" dirty="0">
                <a:latin typeface="Georgia" panose="02040502050405020303" pitchFamily="18" charset="0"/>
              </a:rPr>
              <a:t>show stick</a:t>
            </a:r>
          </a:p>
          <a:p>
            <a:pPr lvl="1"/>
            <a:r>
              <a:rPr lang="en-US" dirty="0" smtClean="0">
                <a:latin typeface="Georgia" panose="02040502050405020303" pitchFamily="18" charset="0"/>
              </a:rPr>
              <a:t>5 </a:t>
            </a:r>
            <a:r>
              <a:rPr lang="en-US" dirty="0">
                <a:latin typeface="Georgia" panose="02040502050405020303" pitchFamily="18" charset="0"/>
              </a:rPr>
              <a:t>gallon bucket with lid for supplies</a:t>
            </a:r>
            <a:r>
              <a:rPr lang="en-US" dirty="0" smtClean="0">
                <a:latin typeface="Georgia" panose="02040502050405020303" pitchFamily="18" charset="0"/>
              </a:rPr>
              <a:t>:</a:t>
            </a:r>
          </a:p>
          <a:p>
            <a:pPr lvl="2"/>
            <a:r>
              <a:rPr lang="en-US" dirty="0" smtClean="0">
                <a:latin typeface="Georgia" panose="02040502050405020303" pitchFamily="18" charset="0"/>
              </a:rPr>
              <a:t>any supplements you feed </a:t>
            </a:r>
          </a:p>
          <a:p>
            <a:pPr lvl="2"/>
            <a:r>
              <a:rPr lang="en-US" dirty="0" smtClean="0">
                <a:latin typeface="Georgia" panose="02040502050405020303" pitchFamily="18" charset="0"/>
              </a:rPr>
              <a:t>neck tie</a:t>
            </a:r>
          </a:p>
          <a:p>
            <a:pPr lvl="2"/>
            <a:r>
              <a:rPr lang="en-US" dirty="0" smtClean="0">
                <a:latin typeface="Georgia" panose="02040502050405020303" pitchFamily="18" charset="0"/>
              </a:rPr>
              <a:t>show comb</a:t>
            </a:r>
          </a:p>
          <a:p>
            <a:pPr lvl="2"/>
            <a:r>
              <a:rPr lang="en-US" dirty="0">
                <a:latin typeface="Georgia" panose="02040502050405020303" pitchFamily="18" charset="0"/>
              </a:rPr>
              <a:t>s</a:t>
            </a:r>
            <a:r>
              <a:rPr lang="en-US" dirty="0" smtClean="0">
                <a:latin typeface="Georgia" panose="02040502050405020303" pitchFamily="18" charset="0"/>
              </a:rPr>
              <a:t>how halter</a:t>
            </a:r>
          </a:p>
          <a:p>
            <a:pPr lvl="2"/>
            <a:r>
              <a:rPr lang="en-US" dirty="0" smtClean="0">
                <a:latin typeface="Georgia" panose="02040502050405020303" pitchFamily="18" charset="0"/>
              </a:rPr>
              <a:t>shampoo</a:t>
            </a:r>
            <a:endParaRPr lang="en-US" dirty="0">
              <a:latin typeface="Georgia" panose="02040502050405020303" pitchFamily="18" charset="0"/>
            </a:endParaRPr>
          </a:p>
        </p:txBody>
      </p:sp>
    </p:spTree>
    <p:extLst>
      <p:ext uri="{BB962C8B-B14F-4D97-AF65-F5344CB8AC3E}">
        <p14:creationId xmlns:p14="http://schemas.microsoft.com/office/powerpoint/2010/main" val="9978947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500" dirty="0" smtClean="0">
                <a:latin typeface="Georgia" panose="02040502050405020303" pitchFamily="18" charset="0"/>
              </a:rPr>
              <a:t>Show Needs-Goats/Sheep</a:t>
            </a:r>
            <a:endParaRPr lang="en-US" sz="4500" dirty="0">
              <a:latin typeface="Georgia" panose="02040502050405020303" pitchFamily="18" charset="0"/>
            </a:endParaRPr>
          </a:p>
        </p:txBody>
      </p:sp>
      <p:sp>
        <p:nvSpPr>
          <p:cNvPr id="3" name="Content Placeholder 2"/>
          <p:cNvSpPr>
            <a:spLocks noGrp="1"/>
          </p:cNvSpPr>
          <p:nvPr>
            <p:ph idx="1"/>
          </p:nvPr>
        </p:nvSpPr>
        <p:spPr>
          <a:xfrm>
            <a:off x="1070460" y="2481897"/>
            <a:ext cx="7011546" cy="3444997"/>
          </a:xfrm>
        </p:spPr>
        <p:txBody>
          <a:bodyPr>
            <a:normAutofit fontScale="62500" lnSpcReduction="20000"/>
          </a:bodyPr>
          <a:lstStyle/>
          <a:p>
            <a:r>
              <a:rPr lang="en-US" dirty="0">
                <a:latin typeface="Georgia" panose="02040502050405020303" pitchFamily="18" charset="0"/>
              </a:rPr>
              <a:t>Students are responsible for supplying their feed and supplies for the show. Your name should be on them in sharpie.</a:t>
            </a:r>
          </a:p>
          <a:p>
            <a:r>
              <a:rPr lang="en-US" dirty="0" smtClean="0">
                <a:latin typeface="Georgia" panose="02040502050405020303" pitchFamily="18" charset="0"/>
              </a:rPr>
              <a:t>You need to bring: </a:t>
            </a:r>
          </a:p>
          <a:p>
            <a:pPr lvl="1"/>
            <a:r>
              <a:rPr lang="en-US" dirty="0" smtClean="0">
                <a:latin typeface="Georgia" panose="02040502050405020303" pitchFamily="18" charset="0"/>
              </a:rPr>
              <a:t>your feed in a 5 gallon bucket with a lid (can be found at </a:t>
            </a:r>
            <a:r>
              <a:rPr lang="en-US" dirty="0">
                <a:latin typeface="Georgia" panose="02040502050405020303" pitchFamily="18" charset="0"/>
              </a:rPr>
              <a:t>H</a:t>
            </a:r>
            <a:r>
              <a:rPr lang="en-US" dirty="0" smtClean="0">
                <a:latin typeface="Georgia" panose="02040502050405020303" pitchFamily="18" charset="0"/>
              </a:rPr>
              <a:t>ome Depot &amp; Walmart)</a:t>
            </a:r>
          </a:p>
          <a:p>
            <a:pPr lvl="1"/>
            <a:r>
              <a:rPr lang="en-US" dirty="0" smtClean="0">
                <a:latin typeface="Georgia" panose="02040502050405020303" pitchFamily="18" charset="0"/>
              </a:rPr>
              <a:t>5 gallon bucket with lid for supplies:</a:t>
            </a:r>
          </a:p>
          <a:p>
            <a:pPr lvl="2"/>
            <a:r>
              <a:rPr lang="en-US" dirty="0">
                <a:latin typeface="Georgia" panose="02040502050405020303" pitchFamily="18" charset="0"/>
              </a:rPr>
              <a:t>s</a:t>
            </a:r>
            <a:r>
              <a:rPr lang="en-US" dirty="0" smtClean="0">
                <a:latin typeface="Georgia" panose="02040502050405020303" pitchFamily="18" charset="0"/>
              </a:rPr>
              <a:t>hampoo</a:t>
            </a:r>
          </a:p>
          <a:p>
            <a:pPr lvl="2"/>
            <a:r>
              <a:rPr lang="en-US" dirty="0" smtClean="0">
                <a:latin typeface="Georgia" panose="02040502050405020303" pitchFamily="18" charset="0"/>
              </a:rPr>
              <a:t>show </a:t>
            </a:r>
            <a:r>
              <a:rPr lang="en-US" dirty="0">
                <a:latin typeface="Georgia" panose="02040502050405020303" pitchFamily="18" charset="0"/>
              </a:rPr>
              <a:t>comb</a:t>
            </a:r>
          </a:p>
          <a:p>
            <a:pPr lvl="2"/>
            <a:r>
              <a:rPr lang="en-US" dirty="0">
                <a:latin typeface="Georgia" panose="02040502050405020303" pitchFamily="18" charset="0"/>
              </a:rPr>
              <a:t>any supplements you feed</a:t>
            </a:r>
          </a:p>
          <a:p>
            <a:pPr lvl="2"/>
            <a:r>
              <a:rPr lang="en-US" dirty="0" smtClean="0">
                <a:latin typeface="Georgia" panose="02040502050405020303" pitchFamily="18" charset="0"/>
              </a:rPr>
              <a:t>show chain and lead</a:t>
            </a:r>
          </a:p>
          <a:p>
            <a:pPr lvl="1"/>
            <a:r>
              <a:rPr lang="en-US" dirty="0">
                <a:latin typeface="Georgia" panose="02040502050405020303" pitchFamily="18" charset="0"/>
              </a:rPr>
              <a:t>hay bag full of hay</a:t>
            </a:r>
          </a:p>
          <a:p>
            <a:pPr lvl="1"/>
            <a:r>
              <a:rPr lang="en-US" dirty="0">
                <a:latin typeface="Georgia" panose="02040502050405020303" pitchFamily="18" charset="0"/>
              </a:rPr>
              <a:t>your feeder </a:t>
            </a:r>
          </a:p>
          <a:p>
            <a:pPr lvl="1"/>
            <a:r>
              <a:rPr lang="en-US" dirty="0" smtClean="0">
                <a:latin typeface="Georgia" panose="02040502050405020303" pitchFamily="18" charset="0"/>
              </a:rPr>
              <a:t>a water </a:t>
            </a:r>
            <a:r>
              <a:rPr lang="en-US" dirty="0">
                <a:latin typeface="Georgia" panose="02040502050405020303" pitchFamily="18" charset="0"/>
              </a:rPr>
              <a:t>bucket </a:t>
            </a:r>
          </a:p>
        </p:txBody>
      </p:sp>
    </p:spTree>
    <p:extLst>
      <p:ext uri="{BB962C8B-B14F-4D97-AF65-F5344CB8AC3E}">
        <p14:creationId xmlns:p14="http://schemas.microsoft.com/office/powerpoint/2010/main" val="190376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5000" dirty="0" smtClean="0">
                <a:latin typeface="Georgia" panose="02040502050405020303" pitchFamily="18" charset="0"/>
              </a:rPr>
              <a:t>Equipment</a:t>
            </a:r>
            <a:endParaRPr lang="en-US" sz="5000" dirty="0">
              <a:latin typeface="Georgia" panose="02040502050405020303" pitchFamily="18" charset="0"/>
            </a:endParaRPr>
          </a:p>
        </p:txBody>
      </p:sp>
      <p:sp>
        <p:nvSpPr>
          <p:cNvPr id="5" name="Content Placeholder 4"/>
          <p:cNvSpPr>
            <a:spLocks noGrp="1"/>
          </p:cNvSpPr>
          <p:nvPr>
            <p:ph idx="1"/>
          </p:nvPr>
        </p:nvSpPr>
        <p:spPr>
          <a:xfrm>
            <a:off x="1176865" y="2490135"/>
            <a:ext cx="6798736" cy="3626460"/>
          </a:xfrm>
        </p:spPr>
        <p:txBody>
          <a:bodyPr>
            <a:normAutofit fontScale="92500" lnSpcReduction="10000"/>
          </a:bodyPr>
          <a:lstStyle/>
          <a:p>
            <a:r>
              <a:rPr lang="en-US" sz="3000" dirty="0" smtClean="0">
                <a:latin typeface="Georgia" panose="02040502050405020303" pitchFamily="18" charset="0"/>
              </a:rPr>
              <a:t>Goats/Sheep</a:t>
            </a:r>
          </a:p>
          <a:p>
            <a:r>
              <a:rPr lang="en-US" sz="3000" dirty="0" smtClean="0">
                <a:latin typeface="Georgia" panose="02040502050405020303" pitchFamily="18" charset="0"/>
              </a:rPr>
              <a:t>Heifers</a:t>
            </a:r>
          </a:p>
          <a:p>
            <a:pPr marL="0" indent="0" algn="ctr">
              <a:buNone/>
            </a:pPr>
            <a:r>
              <a:rPr lang="en-US" sz="3000" dirty="0" smtClean="0">
                <a:latin typeface="Georgia" panose="02040502050405020303" pitchFamily="18" charset="0"/>
              </a:rPr>
              <a:t>** The items listed in the following slides are the bare necessities. There are millions of things that you may decide to get and use; your ag teacher is a good resource to decide if it is a need or not and to get an honest review. **</a:t>
            </a:r>
            <a:endParaRPr lang="en-US" sz="3000" dirty="0">
              <a:latin typeface="Georgia" panose="02040502050405020303" pitchFamily="18" charset="0"/>
            </a:endParaRPr>
          </a:p>
        </p:txBody>
      </p:sp>
    </p:spTree>
    <p:extLst>
      <p:ext uri="{BB962C8B-B14F-4D97-AF65-F5344CB8AC3E}">
        <p14:creationId xmlns:p14="http://schemas.microsoft.com/office/powerpoint/2010/main" val="2497224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76867" y="631131"/>
            <a:ext cx="6798734" cy="925820"/>
          </a:xfrm>
        </p:spPr>
        <p:txBody>
          <a:bodyPr/>
          <a:lstStyle/>
          <a:p>
            <a:r>
              <a:rPr lang="en-US" dirty="0" smtClean="0">
                <a:latin typeface="Georgia" panose="02040502050405020303" pitchFamily="18" charset="0"/>
              </a:rPr>
              <a:t>Goats/Sheep</a:t>
            </a:r>
            <a:endParaRPr lang="en-US" dirty="0">
              <a:latin typeface="Georgia" panose="02040502050405020303" pitchFamily="18" charset="0"/>
            </a:endParaRPr>
          </a:p>
        </p:txBody>
      </p:sp>
      <p:sp>
        <p:nvSpPr>
          <p:cNvPr id="8" name="Content Placeholder 7"/>
          <p:cNvSpPr>
            <a:spLocks noGrp="1"/>
          </p:cNvSpPr>
          <p:nvPr>
            <p:ph idx="1"/>
          </p:nvPr>
        </p:nvSpPr>
        <p:spPr>
          <a:xfrm>
            <a:off x="1176865" y="1556951"/>
            <a:ext cx="6798736" cy="852618"/>
          </a:xfrm>
        </p:spPr>
        <p:txBody>
          <a:bodyPr>
            <a:normAutofit/>
          </a:bodyPr>
          <a:lstStyle/>
          <a:p>
            <a:pPr marL="0" indent="0" algn="ctr">
              <a:buNone/>
            </a:pPr>
            <a:r>
              <a:rPr lang="en-US" sz="2200" dirty="0" smtClean="0">
                <a:latin typeface="Georgia" panose="02040502050405020303" pitchFamily="18" charset="0"/>
              </a:rPr>
              <a:t>All of these items can be found at a feed store or can be ordered thru your ag teacher. Prices will vary. </a:t>
            </a:r>
          </a:p>
          <a:p>
            <a:pPr marL="0" indent="0">
              <a:buNone/>
            </a:pPr>
            <a:endParaRPr lang="en-US" sz="2200" dirty="0">
              <a:latin typeface="Georgia" panose="02040502050405020303"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740109387"/>
              </p:ext>
            </p:extLst>
          </p:nvPr>
        </p:nvGraphicFramePr>
        <p:xfrm>
          <a:off x="1383957" y="2582562"/>
          <a:ext cx="6499653" cy="3420097"/>
        </p:xfrm>
        <a:graphic>
          <a:graphicData uri="http://schemas.openxmlformats.org/drawingml/2006/table">
            <a:tbl>
              <a:tblPr firstRow="1" bandRow="1">
                <a:tableStyleId>{5C22544A-7EE6-4342-B048-85BDC9FD1C3A}</a:tableStyleId>
              </a:tblPr>
              <a:tblGrid>
                <a:gridCol w="2166551"/>
                <a:gridCol w="2166551"/>
                <a:gridCol w="2166551"/>
              </a:tblGrid>
              <a:tr h="358346">
                <a:tc>
                  <a:txBody>
                    <a:bodyPr/>
                    <a:lstStyle/>
                    <a:p>
                      <a:r>
                        <a:rPr lang="en-US" dirty="0" smtClean="0"/>
                        <a:t>Item</a:t>
                      </a:r>
                      <a:endParaRPr lang="en-US" dirty="0"/>
                    </a:p>
                  </a:txBody>
                  <a:tcPr/>
                </a:tc>
                <a:tc>
                  <a:txBody>
                    <a:bodyPr/>
                    <a:lstStyle/>
                    <a:p>
                      <a:r>
                        <a:rPr lang="en-US" dirty="0" smtClean="0"/>
                        <a:t>Cost</a:t>
                      </a:r>
                      <a:endParaRPr lang="en-US" dirty="0"/>
                    </a:p>
                  </a:txBody>
                  <a:tcPr/>
                </a:tc>
                <a:tc>
                  <a:txBody>
                    <a:bodyPr/>
                    <a:lstStyle/>
                    <a:p>
                      <a:r>
                        <a:rPr lang="en-US" dirty="0" smtClean="0"/>
                        <a:t>Picture</a:t>
                      </a:r>
                      <a:endParaRPr lang="en-US" dirty="0"/>
                    </a:p>
                  </a:txBody>
                  <a:tcPr/>
                </a:tc>
              </a:tr>
              <a:tr h="758199">
                <a:tc>
                  <a:txBody>
                    <a:bodyPr/>
                    <a:lstStyle/>
                    <a:p>
                      <a:r>
                        <a:rPr lang="en-US" sz="1800" kern="1200" dirty="0" smtClean="0">
                          <a:solidFill>
                            <a:schemeClr val="dk1"/>
                          </a:solidFill>
                          <a:effectLst/>
                          <a:latin typeface="+mn-lt"/>
                          <a:ea typeface="+mn-ea"/>
                          <a:cs typeface="+mn-cs"/>
                        </a:rPr>
                        <a:t>5-Gallon Flat-Back Plastic Bucket (water) </a:t>
                      </a:r>
                      <a:endParaRPr lang="en-US" dirty="0"/>
                    </a:p>
                  </a:txBody>
                  <a:tcPr/>
                </a:tc>
                <a:tc>
                  <a:txBody>
                    <a:bodyPr/>
                    <a:lstStyle/>
                    <a:p>
                      <a:r>
                        <a:rPr lang="en-US" dirty="0" smtClean="0"/>
                        <a:t>$ 10</a:t>
                      </a:r>
                      <a:endParaRPr lang="en-US" dirty="0"/>
                    </a:p>
                  </a:txBody>
                  <a:tcPr/>
                </a:tc>
                <a:tc>
                  <a:txBody>
                    <a:bodyPr/>
                    <a:lstStyle/>
                    <a:p>
                      <a:endParaRPr lang="en-US" dirty="0"/>
                    </a:p>
                  </a:txBody>
                  <a:tcPr/>
                </a:tc>
              </a:tr>
              <a:tr h="690869">
                <a:tc>
                  <a:txBody>
                    <a:bodyPr/>
                    <a:lstStyle/>
                    <a:p>
                      <a:r>
                        <a:rPr lang="en-US" sz="1800" u="none" strike="noStrike" kern="1200" dirty="0" smtClean="0">
                          <a:solidFill>
                            <a:schemeClr val="dk1"/>
                          </a:solidFill>
                          <a:effectLst/>
                          <a:latin typeface="+mn-lt"/>
                          <a:ea typeface="+mn-ea"/>
                          <a:cs typeface="+mn-cs"/>
                        </a:rPr>
                        <a:t>Single Wire Fence Feeder (clips or hooks)</a:t>
                      </a:r>
                      <a:endParaRPr lang="en-US" dirty="0"/>
                    </a:p>
                  </a:txBody>
                  <a:tcPr/>
                </a:tc>
                <a:tc>
                  <a:txBody>
                    <a:bodyPr/>
                    <a:lstStyle/>
                    <a:p>
                      <a:r>
                        <a:rPr lang="en-US" dirty="0" smtClean="0"/>
                        <a:t>$ 10</a:t>
                      </a:r>
                      <a:endParaRPr lang="en-US" dirty="0"/>
                    </a:p>
                  </a:txBody>
                  <a:tcPr/>
                </a:tc>
                <a:tc>
                  <a:txBody>
                    <a:bodyPr/>
                    <a:lstStyle/>
                    <a:p>
                      <a:endParaRPr lang="en-US" dirty="0"/>
                    </a:p>
                  </a:txBody>
                  <a:tcPr/>
                </a:tc>
              </a:tr>
              <a:tr h="690869">
                <a:tc>
                  <a:txBody>
                    <a:bodyPr/>
                    <a:lstStyle/>
                    <a:p>
                      <a:r>
                        <a:rPr lang="en-US" sz="1800" kern="1200" dirty="0" smtClean="0">
                          <a:solidFill>
                            <a:schemeClr val="dk1"/>
                          </a:solidFill>
                          <a:effectLst/>
                          <a:latin typeface="+mn-lt"/>
                          <a:ea typeface="+mn-ea"/>
                          <a:cs typeface="+mn-cs"/>
                        </a:rPr>
                        <a:t>Cotton Tube</a:t>
                      </a:r>
                      <a:endParaRPr lang="en-US" dirty="0"/>
                    </a:p>
                  </a:txBody>
                  <a:tcPr/>
                </a:tc>
                <a:tc>
                  <a:txBody>
                    <a:bodyPr/>
                    <a:lstStyle/>
                    <a:p>
                      <a:r>
                        <a:rPr lang="en-US" dirty="0" smtClean="0"/>
                        <a:t>$ 20</a:t>
                      </a:r>
                      <a:endParaRPr lang="en-US" dirty="0"/>
                    </a:p>
                  </a:txBody>
                  <a:tcPr/>
                </a:tc>
                <a:tc>
                  <a:txBody>
                    <a:bodyPr/>
                    <a:lstStyle/>
                    <a:p>
                      <a:endParaRPr lang="en-US"/>
                    </a:p>
                  </a:txBody>
                  <a:tcPr/>
                </a:tc>
              </a:tr>
              <a:tr h="690869">
                <a:tc>
                  <a:txBody>
                    <a:bodyPr/>
                    <a:lstStyle/>
                    <a:p>
                      <a:r>
                        <a:rPr lang="en-US" sz="1800" kern="1200" dirty="0" smtClean="0">
                          <a:solidFill>
                            <a:schemeClr val="dk1"/>
                          </a:solidFill>
                          <a:effectLst/>
                          <a:latin typeface="+mn-lt"/>
                          <a:ea typeface="+mn-ea"/>
                          <a:cs typeface="+mn-cs"/>
                        </a:rPr>
                        <a:t>Rope Sheep and Goat Halter with clip</a:t>
                      </a:r>
                      <a:endParaRPr lang="en-US" dirty="0"/>
                    </a:p>
                  </a:txBody>
                  <a:tcPr/>
                </a:tc>
                <a:tc>
                  <a:txBody>
                    <a:bodyPr/>
                    <a:lstStyle/>
                    <a:p>
                      <a:r>
                        <a:rPr lang="en-US" dirty="0" smtClean="0"/>
                        <a:t>$ 5</a:t>
                      </a:r>
                      <a:endParaRPr lang="en-US" dirty="0"/>
                    </a:p>
                  </a:txBody>
                  <a:tcPr/>
                </a:tc>
                <a:tc>
                  <a:txBody>
                    <a:bodyPr/>
                    <a:lstStyle/>
                    <a:p>
                      <a:endParaRPr lang="en-US" dirty="0"/>
                    </a:p>
                  </a:txBody>
                  <a:tcPr/>
                </a:tc>
              </a:tr>
            </a:tbl>
          </a:graphicData>
        </a:graphic>
      </p:graphicFrame>
      <p:pic>
        <p:nvPicPr>
          <p:cNvPr id="11" name="Picture 10" descr="https://www.enasco.com/prod/images/products/80/AC057610t.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6839980" y="2777808"/>
            <a:ext cx="952500" cy="952500"/>
          </a:xfrm>
          <a:prstGeom prst="rect">
            <a:avLst/>
          </a:prstGeom>
          <a:noFill/>
          <a:ln>
            <a:noFill/>
          </a:ln>
        </p:spPr>
      </p:pic>
      <p:pic>
        <p:nvPicPr>
          <p:cNvPr id="12" name="Picture 11" descr="https://www.enasco.com/prod/images/products/DA/AC104946t.jpg">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5854528" y="3685707"/>
            <a:ext cx="952500" cy="952500"/>
          </a:xfrm>
          <a:prstGeom prst="rect">
            <a:avLst/>
          </a:prstGeom>
          <a:noFill/>
          <a:ln>
            <a:noFill/>
          </a:ln>
        </p:spPr>
      </p:pic>
      <p:pic>
        <p:nvPicPr>
          <p:cNvPr id="13" name="Picture 12" descr="https://www.enasco.com/prod/images/products/64/AC184885t.jpg">
            <a:hlinkClick r:id="rId6"/>
          </p:cNvPr>
          <p:cNvPicPr/>
          <p:nvPr/>
        </p:nvPicPr>
        <p:blipFill>
          <a:blip r:embed="rId7">
            <a:extLst>
              <a:ext uri="{28A0092B-C50C-407E-A947-70E740481C1C}">
                <a14:useLocalDpi xmlns:a14="http://schemas.microsoft.com/office/drawing/2010/main" val="0"/>
              </a:ext>
            </a:extLst>
          </a:blip>
          <a:srcRect/>
          <a:stretch>
            <a:fillRect/>
          </a:stretch>
        </p:blipFill>
        <p:spPr bwMode="auto">
          <a:xfrm>
            <a:off x="6839980" y="4406732"/>
            <a:ext cx="952500" cy="952500"/>
          </a:xfrm>
          <a:prstGeom prst="rect">
            <a:avLst/>
          </a:prstGeom>
          <a:noFill/>
          <a:ln>
            <a:noFill/>
          </a:ln>
        </p:spPr>
      </p:pic>
      <p:pic>
        <p:nvPicPr>
          <p:cNvPr id="14" name="Picture 13" descr="https://www.enasco.com/prod/images/products/8E/AC157263t.jpg">
            <a:hlinkClick r:id="rId8"/>
          </p:cNvPr>
          <p:cNvPicPr/>
          <p:nvPr/>
        </p:nvPicPr>
        <p:blipFill>
          <a:blip r:embed="rId9">
            <a:extLst>
              <a:ext uri="{28A0092B-C50C-407E-A947-70E740481C1C}">
                <a14:useLocalDpi xmlns:a14="http://schemas.microsoft.com/office/drawing/2010/main" val="0"/>
              </a:ext>
            </a:extLst>
          </a:blip>
          <a:srcRect/>
          <a:stretch>
            <a:fillRect/>
          </a:stretch>
        </p:blipFill>
        <p:spPr bwMode="auto">
          <a:xfrm>
            <a:off x="5854643" y="5203739"/>
            <a:ext cx="952500" cy="952500"/>
          </a:xfrm>
          <a:prstGeom prst="rect">
            <a:avLst/>
          </a:prstGeom>
          <a:noFill/>
          <a:ln>
            <a:noFill/>
          </a:ln>
        </p:spPr>
      </p:pic>
    </p:spTree>
    <p:extLst>
      <p:ext uri="{BB962C8B-B14F-4D97-AF65-F5344CB8AC3E}">
        <p14:creationId xmlns:p14="http://schemas.microsoft.com/office/powerpoint/2010/main" val="860290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eorgia" panose="02040502050405020303" pitchFamily="18" charset="0"/>
              </a:rPr>
              <a:t>Breeding Animals</a:t>
            </a:r>
            <a:endParaRPr lang="en-US" dirty="0">
              <a:latin typeface="Georgia" panose="02040502050405020303" pitchFamily="18" charset="0"/>
            </a:endParaRPr>
          </a:p>
        </p:txBody>
      </p:sp>
      <p:sp>
        <p:nvSpPr>
          <p:cNvPr id="3" name="Content Placeholder 2"/>
          <p:cNvSpPr>
            <a:spLocks noGrp="1"/>
          </p:cNvSpPr>
          <p:nvPr>
            <p:ph idx="1"/>
          </p:nvPr>
        </p:nvSpPr>
        <p:spPr>
          <a:xfrm>
            <a:off x="1440382" y="4229254"/>
            <a:ext cx="6732067" cy="1916305"/>
          </a:xfrm>
        </p:spPr>
        <p:txBody>
          <a:bodyPr>
            <a:normAutofit/>
          </a:bodyPr>
          <a:lstStyle/>
          <a:p>
            <a:pPr marL="0" indent="0">
              <a:buNone/>
            </a:pPr>
            <a:r>
              <a:rPr lang="en-US" sz="2500" dirty="0" smtClean="0">
                <a:latin typeface="Georgia" panose="02040502050405020303" pitchFamily="18" charset="0"/>
              </a:rPr>
              <a:t>* Rabbits</a:t>
            </a:r>
            <a:r>
              <a:rPr lang="en-US" sz="2500" dirty="0">
                <a:latin typeface="Georgia" panose="02040502050405020303" pitchFamily="18" charset="0"/>
              </a:rPr>
              <a:t>				 </a:t>
            </a:r>
            <a:r>
              <a:rPr lang="en-US" sz="2500" dirty="0" smtClean="0">
                <a:latin typeface="Georgia" panose="02040502050405020303" pitchFamily="18" charset="0"/>
              </a:rPr>
              <a:t>	* Sheep</a:t>
            </a:r>
            <a:endParaRPr lang="en-US" sz="2500" dirty="0">
              <a:latin typeface="Georgia" panose="02040502050405020303" pitchFamily="18" charset="0"/>
            </a:endParaRPr>
          </a:p>
          <a:p>
            <a:pPr marL="0" indent="0">
              <a:buNone/>
            </a:pPr>
            <a:r>
              <a:rPr lang="en-US" sz="2500" dirty="0" smtClean="0">
                <a:latin typeface="Georgia" panose="02040502050405020303" pitchFamily="18" charset="0"/>
              </a:rPr>
              <a:t>* Beef/Dairy Heifers	* Goats </a:t>
            </a:r>
          </a:p>
        </p:txBody>
      </p:sp>
      <p:sp>
        <p:nvSpPr>
          <p:cNvPr id="4" name="TextBox 3"/>
          <p:cNvSpPr txBox="1"/>
          <p:nvPr/>
        </p:nvSpPr>
        <p:spPr>
          <a:xfrm>
            <a:off x="1341831" y="2408621"/>
            <a:ext cx="6929167" cy="1631216"/>
          </a:xfrm>
          <a:prstGeom prst="rect">
            <a:avLst/>
          </a:prstGeom>
          <a:noFill/>
        </p:spPr>
        <p:txBody>
          <a:bodyPr wrap="square" rtlCol="0">
            <a:spAutoFit/>
          </a:bodyPr>
          <a:lstStyle/>
          <a:p>
            <a:r>
              <a:rPr lang="en-US" sz="2500" dirty="0">
                <a:solidFill>
                  <a:prstClr val="black"/>
                </a:solidFill>
                <a:latin typeface="Georgia" panose="02040502050405020303" pitchFamily="18" charset="0"/>
              </a:rPr>
              <a:t>Students may show </a:t>
            </a:r>
            <a:r>
              <a:rPr lang="en-US" sz="2500" dirty="0" smtClean="0">
                <a:solidFill>
                  <a:prstClr val="black"/>
                </a:solidFill>
                <a:latin typeface="Georgia" panose="02040502050405020303" pitchFamily="18" charset="0"/>
              </a:rPr>
              <a:t>more than one breeding animal.  </a:t>
            </a:r>
            <a:r>
              <a:rPr lang="en-US" sz="2500" dirty="0">
                <a:solidFill>
                  <a:prstClr val="black"/>
                </a:solidFill>
                <a:latin typeface="Georgia" panose="02040502050405020303" pitchFamily="18" charset="0"/>
              </a:rPr>
              <a:t>Breeding animals do not go to auction. </a:t>
            </a:r>
            <a:r>
              <a:rPr lang="en-US" sz="2500" dirty="0" smtClean="0">
                <a:solidFill>
                  <a:prstClr val="black"/>
                </a:solidFill>
                <a:latin typeface="Georgia" panose="02040502050405020303" pitchFamily="18" charset="0"/>
              </a:rPr>
              <a:t>Their purpose is to have babies that you will show and sell.</a:t>
            </a:r>
            <a:endParaRPr lang="en-US" sz="2500" dirty="0">
              <a:solidFill>
                <a:prstClr val="black"/>
              </a:solidFill>
              <a:latin typeface="Georgia" panose="02040502050405020303" pitchFamily="18" charset="0"/>
            </a:endParaRPr>
          </a:p>
        </p:txBody>
      </p:sp>
    </p:spTree>
    <p:extLst>
      <p:ext uri="{BB962C8B-B14F-4D97-AF65-F5344CB8AC3E}">
        <p14:creationId xmlns:p14="http://schemas.microsoft.com/office/powerpoint/2010/main" val="955313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76867" y="631131"/>
            <a:ext cx="6798734" cy="925820"/>
          </a:xfrm>
        </p:spPr>
        <p:txBody>
          <a:bodyPr/>
          <a:lstStyle/>
          <a:p>
            <a:r>
              <a:rPr lang="en-US" dirty="0" smtClean="0">
                <a:latin typeface="Georgia" panose="02040502050405020303" pitchFamily="18" charset="0"/>
              </a:rPr>
              <a:t>Goats/Sheep</a:t>
            </a:r>
            <a:endParaRPr lang="en-US" dirty="0">
              <a:latin typeface="Georgia" panose="02040502050405020303" pitchFamily="18" charset="0"/>
            </a:endParaRPr>
          </a:p>
        </p:txBody>
      </p:sp>
      <p:sp>
        <p:nvSpPr>
          <p:cNvPr id="8" name="Content Placeholder 7"/>
          <p:cNvSpPr>
            <a:spLocks noGrp="1"/>
          </p:cNvSpPr>
          <p:nvPr>
            <p:ph idx="1"/>
          </p:nvPr>
        </p:nvSpPr>
        <p:spPr>
          <a:xfrm>
            <a:off x="1176865" y="1556951"/>
            <a:ext cx="6798736" cy="852618"/>
          </a:xfrm>
        </p:spPr>
        <p:txBody>
          <a:bodyPr>
            <a:normAutofit/>
          </a:bodyPr>
          <a:lstStyle/>
          <a:p>
            <a:pPr marL="0" indent="0" algn="ctr">
              <a:buNone/>
            </a:pPr>
            <a:r>
              <a:rPr lang="en-US" sz="2200" dirty="0" smtClean="0">
                <a:latin typeface="Georgia" panose="02040502050405020303" pitchFamily="18" charset="0"/>
              </a:rPr>
              <a:t>All of these items can be found at a feed store or can be ordered thru your ag teacher. Prices will vary. </a:t>
            </a:r>
          </a:p>
          <a:p>
            <a:pPr marL="0" indent="0">
              <a:buNone/>
            </a:pPr>
            <a:endParaRPr lang="en-US" sz="2200" dirty="0">
              <a:latin typeface="Georgia" panose="02040502050405020303"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671957284"/>
              </p:ext>
            </p:extLst>
          </p:nvPr>
        </p:nvGraphicFramePr>
        <p:xfrm>
          <a:off x="1383957" y="2582562"/>
          <a:ext cx="6499653" cy="2936218"/>
        </p:xfrm>
        <a:graphic>
          <a:graphicData uri="http://schemas.openxmlformats.org/drawingml/2006/table">
            <a:tbl>
              <a:tblPr firstRow="1" bandRow="1">
                <a:tableStyleId>{5C22544A-7EE6-4342-B048-85BDC9FD1C3A}</a:tableStyleId>
              </a:tblPr>
              <a:tblGrid>
                <a:gridCol w="2166551"/>
                <a:gridCol w="2166551"/>
                <a:gridCol w="2166551"/>
              </a:tblGrid>
              <a:tr h="358346">
                <a:tc>
                  <a:txBody>
                    <a:bodyPr/>
                    <a:lstStyle/>
                    <a:p>
                      <a:r>
                        <a:rPr lang="en-US" dirty="0" smtClean="0"/>
                        <a:t>Item</a:t>
                      </a:r>
                      <a:endParaRPr lang="en-US" dirty="0"/>
                    </a:p>
                  </a:txBody>
                  <a:tcPr/>
                </a:tc>
                <a:tc>
                  <a:txBody>
                    <a:bodyPr/>
                    <a:lstStyle/>
                    <a:p>
                      <a:r>
                        <a:rPr lang="en-US" dirty="0" smtClean="0"/>
                        <a:t>Cost</a:t>
                      </a:r>
                      <a:endParaRPr lang="en-US" dirty="0"/>
                    </a:p>
                  </a:txBody>
                  <a:tcPr/>
                </a:tc>
                <a:tc>
                  <a:txBody>
                    <a:bodyPr/>
                    <a:lstStyle/>
                    <a:p>
                      <a:r>
                        <a:rPr lang="en-US" dirty="0" smtClean="0"/>
                        <a:t>Picture</a:t>
                      </a:r>
                      <a:endParaRPr lang="en-US" dirty="0"/>
                    </a:p>
                  </a:txBody>
                  <a:tcPr/>
                </a:tc>
              </a:tr>
              <a:tr h="758199">
                <a:tc>
                  <a:txBody>
                    <a:bodyPr/>
                    <a:lstStyle/>
                    <a:p>
                      <a:r>
                        <a:rPr lang="en-US" sz="1800" kern="1200" dirty="0" smtClean="0">
                          <a:solidFill>
                            <a:schemeClr val="dk1"/>
                          </a:solidFill>
                          <a:effectLst/>
                          <a:latin typeface="+mn-lt"/>
                          <a:ea typeface="+mn-ea"/>
                          <a:cs typeface="+mn-cs"/>
                        </a:rPr>
                        <a:t>Pronged (or non pronged) Chain Goat Collar and Lead (GOATS ONLY)</a:t>
                      </a:r>
                      <a:endParaRPr lang="en-US" dirty="0"/>
                    </a:p>
                  </a:txBody>
                  <a:tcPr/>
                </a:tc>
                <a:tc>
                  <a:txBody>
                    <a:bodyPr/>
                    <a:lstStyle/>
                    <a:p>
                      <a:r>
                        <a:rPr lang="en-US" dirty="0" smtClean="0"/>
                        <a:t>$ 20</a:t>
                      </a:r>
                      <a:endParaRPr lang="en-US" dirty="0"/>
                    </a:p>
                  </a:txBody>
                  <a:tcPr/>
                </a:tc>
                <a:tc>
                  <a:txBody>
                    <a:bodyPr/>
                    <a:lstStyle/>
                    <a:p>
                      <a:endParaRPr lang="en-US" dirty="0"/>
                    </a:p>
                  </a:txBody>
                  <a:tcPr/>
                </a:tc>
              </a:tr>
              <a:tr h="690869">
                <a:tc>
                  <a:txBody>
                    <a:bodyPr/>
                    <a:lstStyle/>
                    <a:p>
                      <a:r>
                        <a:rPr lang="en-US" sz="1800" u="none" strike="noStrike" kern="1200" dirty="0" smtClean="0">
                          <a:solidFill>
                            <a:schemeClr val="dk1"/>
                          </a:solidFill>
                          <a:effectLst/>
                          <a:latin typeface="+mn-lt"/>
                          <a:ea typeface="+mn-ea"/>
                          <a:cs typeface="+mn-cs"/>
                        </a:rPr>
                        <a:t>Hoof Trimmer</a:t>
                      </a:r>
                      <a:endParaRPr lang="en-US" dirty="0"/>
                    </a:p>
                  </a:txBody>
                  <a:tcPr/>
                </a:tc>
                <a:tc>
                  <a:txBody>
                    <a:bodyPr/>
                    <a:lstStyle/>
                    <a:p>
                      <a:r>
                        <a:rPr lang="en-US" dirty="0" smtClean="0"/>
                        <a:t>$ 10-20</a:t>
                      </a:r>
                      <a:endParaRPr lang="en-US" dirty="0"/>
                    </a:p>
                  </a:txBody>
                  <a:tcPr/>
                </a:tc>
                <a:tc>
                  <a:txBody>
                    <a:bodyPr/>
                    <a:lstStyle/>
                    <a:p>
                      <a:endParaRPr lang="en-US" dirty="0"/>
                    </a:p>
                  </a:txBody>
                  <a:tcPr/>
                </a:tc>
              </a:tr>
              <a:tr h="690869">
                <a:tc>
                  <a:txBody>
                    <a:bodyPr/>
                    <a:lstStyle/>
                    <a:p>
                      <a:r>
                        <a:rPr lang="en-US" dirty="0" smtClean="0"/>
                        <a:t>Hay bag </a:t>
                      </a:r>
                      <a:endParaRPr lang="en-US" dirty="0"/>
                    </a:p>
                  </a:txBody>
                  <a:tcPr/>
                </a:tc>
                <a:tc>
                  <a:txBody>
                    <a:bodyPr/>
                    <a:lstStyle/>
                    <a:p>
                      <a:r>
                        <a:rPr lang="en-US" dirty="0" smtClean="0"/>
                        <a:t>$ 15-20</a:t>
                      </a:r>
                      <a:endParaRPr lang="en-US" dirty="0"/>
                    </a:p>
                  </a:txBody>
                  <a:tcPr/>
                </a:tc>
                <a:tc>
                  <a:txBody>
                    <a:bodyPr/>
                    <a:lstStyle/>
                    <a:p>
                      <a:endParaRPr lang="en-US" dirty="0"/>
                    </a:p>
                  </a:txBody>
                  <a:tcPr/>
                </a:tc>
              </a:tr>
            </a:tbl>
          </a:graphicData>
        </a:graphic>
      </p:graphicFrame>
      <p:pic>
        <p:nvPicPr>
          <p:cNvPr id="10" name="Picture 9" descr="https://www.enasco.com/prod/images/products/5F/AC169388t.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6814237" y="3034670"/>
            <a:ext cx="952500" cy="952500"/>
          </a:xfrm>
          <a:prstGeom prst="rect">
            <a:avLst/>
          </a:prstGeom>
          <a:noFill/>
          <a:ln>
            <a:noFill/>
          </a:ln>
        </p:spPr>
      </p:pic>
      <p:pic>
        <p:nvPicPr>
          <p:cNvPr id="15" name="Picture 14" descr="https://www.enasco.com/prod/images/products/E3/VC116842t.jpg">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5779358" y="3951074"/>
            <a:ext cx="952500" cy="952500"/>
          </a:xfrm>
          <a:prstGeom prst="rect">
            <a:avLst/>
          </a:prstGeom>
          <a:noFill/>
          <a:ln>
            <a:noFill/>
          </a:ln>
        </p:spPr>
      </p:pic>
      <p:pic>
        <p:nvPicPr>
          <p:cNvPr id="2" name="Picture 1"/>
          <p:cNvPicPr>
            <a:picLocks noChangeAspect="1"/>
          </p:cNvPicPr>
          <p:nvPr/>
        </p:nvPicPr>
        <p:blipFill>
          <a:blip r:embed="rId6"/>
          <a:stretch>
            <a:fillRect/>
          </a:stretch>
        </p:blipFill>
        <p:spPr>
          <a:xfrm>
            <a:off x="6814237" y="4612271"/>
            <a:ext cx="952500" cy="952500"/>
          </a:xfrm>
          <a:prstGeom prst="rect">
            <a:avLst/>
          </a:prstGeom>
        </p:spPr>
      </p:pic>
    </p:spTree>
    <p:extLst>
      <p:ext uri="{BB962C8B-B14F-4D97-AF65-F5344CB8AC3E}">
        <p14:creationId xmlns:p14="http://schemas.microsoft.com/office/powerpoint/2010/main" val="12520504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76865" y="631131"/>
            <a:ext cx="6798734" cy="925820"/>
          </a:xfrm>
        </p:spPr>
        <p:txBody>
          <a:bodyPr/>
          <a:lstStyle/>
          <a:p>
            <a:r>
              <a:rPr lang="en-US" dirty="0" smtClean="0">
                <a:latin typeface="Georgia" panose="02040502050405020303" pitchFamily="18" charset="0"/>
              </a:rPr>
              <a:t>Heifers</a:t>
            </a:r>
            <a:endParaRPr lang="en-US" dirty="0">
              <a:latin typeface="Georgia" panose="02040502050405020303" pitchFamily="18" charset="0"/>
            </a:endParaRPr>
          </a:p>
        </p:txBody>
      </p:sp>
      <p:sp>
        <p:nvSpPr>
          <p:cNvPr id="8" name="Content Placeholder 7"/>
          <p:cNvSpPr>
            <a:spLocks noGrp="1"/>
          </p:cNvSpPr>
          <p:nvPr>
            <p:ph idx="1"/>
          </p:nvPr>
        </p:nvSpPr>
        <p:spPr>
          <a:xfrm>
            <a:off x="1176865" y="1556951"/>
            <a:ext cx="6798736" cy="852618"/>
          </a:xfrm>
        </p:spPr>
        <p:txBody>
          <a:bodyPr>
            <a:normAutofit/>
          </a:bodyPr>
          <a:lstStyle/>
          <a:p>
            <a:pPr marL="0" indent="0" algn="ctr">
              <a:buNone/>
            </a:pPr>
            <a:r>
              <a:rPr lang="en-US" sz="2200" dirty="0" smtClean="0">
                <a:latin typeface="Georgia" panose="02040502050405020303" pitchFamily="18" charset="0"/>
              </a:rPr>
              <a:t>All of these items can be found at a feed store or can be ordered thru your ag teacher. Prices will vary. </a:t>
            </a:r>
          </a:p>
          <a:p>
            <a:pPr marL="0" indent="0">
              <a:buNone/>
            </a:pPr>
            <a:endParaRPr lang="en-US" sz="2200" dirty="0">
              <a:latin typeface="Georgia" panose="02040502050405020303"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623074496"/>
              </p:ext>
            </p:extLst>
          </p:nvPr>
        </p:nvGraphicFramePr>
        <p:xfrm>
          <a:off x="1383957" y="2582562"/>
          <a:ext cx="6499653" cy="3282937"/>
        </p:xfrm>
        <a:graphic>
          <a:graphicData uri="http://schemas.openxmlformats.org/drawingml/2006/table">
            <a:tbl>
              <a:tblPr firstRow="1" bandRow="1">
                <a:tableStyleId>{5C22544A-7EE6-4342-B048-85BDC9FD1C3A}</a:tableStyleId>
              </a:tblPr>
              <a:tblGrid>
                <a:gridCol w="2166551"/>
                <a:gridCol w="2166551"/>
                <a:gridCol w="2166551"/>
              </a:tblGrid>
              <a:tr h="358346">
                <a:tc>
                  <a:txBody>
                    <a:bodyPr/>
                    <a:lstStyle/>
                    <a:p>
                      <a:r>
                        <a:rPr lang="en-US" dirty="0" smtClean="0"/>
                        <a:t>Item</a:t>
                      </a:r>
                      <a:endParaRPr lang="en-US" dirty="0"/>
                    </a:p>
                  </a:txBody>
                  <a:tcPr/>
                </a:tc>
                <a:tc>
                  <a:txBody>
                    <a:bodyPr/>
                    <a:lstStyle/>
                    <a:p>
                      <a:r>
                        <a:rPr lang="en-US" dirty="0" smtClean="0"/>
                        <a:t>Cost</a:t>
                      </a:r>
                      <a:endParaRPr lang="en-US" dirty="0"/>
                    </a:p>
                  </a:txBody>
                  <a:tcPr/>
                </a:tc>
                <a:tc>
                  <a:txBody>
                    <a:bodyPr/>
                    <a:lstStyle/>
                    <a:p>
                      <a:r>
                        <a:rPr lang="en-US" dirty="0" smtClean="0"/>
                        <a:t>Picture</a:t>
                      </a:r>
                      <a:endParaRPr lang="en-US" dirty="0"/>
                    </a:p>
                  </a:txBody>
                  <a:tcPr/>
                </a:tc>
              </a:tr>
              <a:tr h="758199">
                <a:tc>
                  <a:txBody>
                    <a:bodyPr/>
                    <a:lstStyle/>
                    <a:p>
                      <a:r>
                        <a:rPr lang="en-US" dirty="0" smtClean="0"/>
                        <a:t>Rope</a:t>
                      </a:r>
                      <a:r>
                        <a:rPr lang="en-US" baseline="0" dirty="0" smtClean="0"/>
                        <a:t> Halter and neck tie</a:t>
                      </a:r>
                      <a:endParaRPr lang="en-US" dirty="0"/>
                    </a:p>
                  </a:txBody>
                  <a:tcPr/>
                </a:tc>
                <a:tc>
                  <a:txBody>
                    <a:bodyPr/>
                    <a:lstStyle/>
                    <a:p>
                      <a:r>
                        <a:rPr lang="en-US" dirty="0" smtClean="0"/>
                        <a:t>$ 6 each</a:t>
                      </a:r>
                      <a:endParaRPr lang="en-US" dirty="0"/>
                    </a:p>
                  </a:txBody>
                  <a:tcPr/>
                </a:tc>
                <a:tc>
                  <a:txBody>
                    <a:bodyPr/>
                    <a:lstStyle/>
                    <a:p>
                      <a:endParaRPr lang="en-US" dirty="0"/>
                    </a:p>
                  </a:txBody>
                  <a:tcPr/>
                </a:tc>
              </a:tr>
              <a:tr h="690869">
                <a:tc>
                  <a:txBody>
                    <a:bodyPr/>
                    <a:lstStyle/>
                    <a:p>
                      <a:r>
                        <a:rPr lang="en-US" dirty="0" smtClean="0"/>
                        <a:t>Feed pan (5 gallon)</a:t>
                      </a:r>
                      <a:endParaRPr lang="en-US" dirty="0"/>
                    </a:p>
                  </a:txBody>
                  <a:tcPr/>
                </a:tc>
                <a:tc>
                  <a:txBody>
                    <a:bodyPr/>
                    <a:lstStyle/>
                    <a:p>
                      <a:r>
                        <a:rPr lang="en-US" dirty="0" smtClean="0"/>
                        <a:t>$ 15</a:t>
                      </a:r>
                      <a:endParaRPr lang="en-US" dirty="0"/>
                    </a:p>
                  </a:txBody>
                  <a:tcPr/>
                </a:tc>
                <a:tc>
                  <a:txBody>
                    <a:bodyPr/>
                    <a:lstStyle/>
                    <a:p>
                      <a:endParaRPr lang="en-US" dirty="0"/>
                    </a:p>
                  </a:txBody>
                  <a:tcPr/>
                </a:tc>
              </a:tr>
              <a:tr h="69086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5-Gallon Flat-Back Plastic Bucket (water)</a:t>
                      </a:r>
                      <a:endParaRPr lang="en-US" dirty="0" smtClean="0"/>
                    </a:p>
                  </a:txBody>
                  <a:tcPr/>
                </a:tc>
                <a:tc>
                  <a:txBody>
                    <a:bodyPr/>
                    <a:lstStyle/>
                    <a:p>
                      <a:r>
                        <a:rPr lang="en-US" dirty="0" smtClean="0"/>
                        <a:t>$ 10</a:t>
                      </a:r>
                      <a:endParaRPr lang="en-US" dirty="0"/>
                    </a:p>
                  </a:txBody>
                  <a:tcPr/>
                </a:tc>
                <a:tc>
                  <a:txBody>
                    <a:bodyPr/>
                    <a:lstStyle/>
                    <a:p>
                      <a:endParaRPr lang="en-US" dirty="0"/>
                    </a:p>
                  </a:txBody>
                  <a:tcPr/>
                </a:tc>
              </a:tr>
              <a:tr h="690869">
                <a:tc>
                  <a:txBody>
                    <a:bodyPr/>
                    <a:lstStyle/>
                    <a:p>
                      <a:r>
                        <a:rPr lang="en-US" dirty="0" smtClean="0"/>
                        <a:t>Large water</a:t>
                      </a:r>
                      <a:r>
                        <a:rPr lang="en-US" baseline="0" dirty="0" smtClean="0"/>
                        <a:t> container</a:t>
                      </a:r>
                      <a:endParaRPr lang="en-US" dirty="0"/>
                    </a:p>
                  </a:txBody>
                  <a:tcPr/>
                </a:tc>
                <a:tc>
                  <a:txBody>
                    <a:bodyPr/>
                    <a:lstStyle/>
                    <a:p>
                      <a:r>
                        <a:rPr lang="en-US" dirty="0" smtClean="0"/>
                        <a:t>$ varies</a:t>
                      </a:r>
                      <a:endParaRPr lang="en-US" dirty="0"/>
                    </a:p>
                  </a:txBody>
                  <a:tcPr/>
                </a:tc>
                <a:tc>
                  <a:txBody>
                    <a:bodyPr/>
                    <a:lstStyle/>
                    <a:p>
                      <a:r>
                        <a:rPr lang="en-US" sz="1500" dirty="0" smtClean="0"/>
                        <a:t>Something large enough to</a:t>
                      </a:r>
                      <a:r>
                        <a:rPr lang="en-US" sz="1500" baseline="0" dirty="0" smtClean="0"/>
                        <a:t> hold plenty of water for a whole day.</a:t>
                      </a:r>
                      <a:endParaRPr lang="en-US" sz="1500" dirty="0"/>
                    </a:p>
                  </a:txBody>
                  <a:tcPr/>
                </a:tc>
              </a:tr>
            </a:tbl>
          </a:graphicData>
        </a:graphic>
      </p:graphicFrame>
      <p:pic>
        <p:nvPicPr>
          <p:cNvPr id="2" name="Picture 1"/>
          <p:cNvPicPr>
            <a:picLocks noChangeAspect="1"/>
          </p:cNvPicPr>
          <p:nvPr/>
        </p:nvPicPr>
        <p:blipFill>
          <a:blip r:embed="rId2"/>
          <a:stretch>
            <a:fillRect/>
          </a:stretch>
        </p:blipFill>
        <p:spPr>
          <a:xfrm>
            <a:off x="6863663" y="2787911"/>
            <a:ext cx="952500" cy="952500"/>
          </a:xfrm>
          <a:prstGeom prst="rect">
            <a:avLst/>
          </a:prstGeom>
        </p:spPr>
      </p:pic>
      <p:pic>
        <p:nvPicPr>
          <p:cNvPr id="4" name="Picture 3"/>
          <p:cNvPicPr>
            <a:picLocks noChangeAspect="1"/>
          </p:cNvPicPr>
          <p:nvPr/>
        </p:nvPicPr>
        <p:blipFill>
          <a:blip r:embed="rId3"/>
          <a:stretch>
            <a:fillRect/>
          </a:stretch>
        </p:blipFill>
        <p:spPr>
          <a:xfrm>
            <a:off x="6790964" y="4213857"/>
            <a:ext cx="951058" cy="951058"/>
          </a:xfrm>
          <a:prstGeom prst="rect">
            <a:avLst/>
          </a:prstGeom>
        </p:spPr>
      </p:pic>
      <p:pic>
        <p:nvPicPr>
          <p:cNvPr id="5" name="Picture 4"/>
          <p:cNvPicPr>
            <a:picLocks noChangeAspect="1"/>
          </p:cNvPicPr>
          <p:nvPr/>
        </p:nvPicPr>
        <p:blipFill>
          <a:blip r:embed="rId4"/>
          <a:stretch>
            <a:fillRect/>
          </a:stretch>
        </p:blipFill>
        <p:spPr>
          <a:xfrm>
            <a:off x="5911163" y="2859139"/>
            <a:ext cx="952500" cy="952500"/>
          </a:xfrm>
          <a:prstGeom prst="rect">
            <a:avLst/>
          </a:prstGeom>
        </p:spPr>
      </p:pic>
      <p:pic>
        <p:nvPicPr>
          <p:cNvPr id="3" name="Picture 2"/>
          <p:cNvPicPr>
            <a:picLocks noChangeAspect="1"/>
          </p:cNvPicPr>
          <p:nvPr/>
        </p:nvPicPr>
        <p:blipFill>
          <a:blip r:embed="rId5"/>
          <a:stretch>
            <a:fillRect/>
          </a:stretch>
        </p:blipFill>
        <p:spPr>
          <a:xfrm>
            <a:off x="5764324" y="3669183"/>
            <a:ext cx="952500" cy="952500"/>
          </a:xfrm>
          <a:prstGeom prst="rect">
            <a:avLst/>
          </a:prstGeom>
        </p:spPr>
      </p:pic>
    </p:spTree>
    <p:extLst>
      <p:ext uri="{BB962C8B-B14F-4D97-AF65-F5344CB8AC3E}">
        <p14:creationId xmlns:p14="http://schemas.microsoft.com/office/powerpoint/2010/main" val="37741729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76866" y="688365"/>
            <a:ext cx="6798734" cy="925820"/>
          </a:xfrm>
        </p:spPr>
        <p:txBody>
          <a:bodyPr/>
          <a:lstStyle/>
          <a:p>
            <a:r>
              <a:rPr lang="en-US" dirty="0" smtClean="0">
                <a:latin typeface="Georgia" panose="02040502050405020303" pitchFamily="18" charset="0"/>
              </a:rPr>
              <a:t>Heifers</a:t>
            </a:r>
            <a:endParaRPr lang="en-US" dirty="0">
              <a:latin typeface="Georgia" panose="02040502050405020303" pitchFamily="18" charset="0"/>
            </a:endParaRPr>
          </a:p>
        </p:txBody>
      </p:sp>
      <p:sp>
        <p:nvSpPr>
          <p:cNvPr id="8" name="Content Placeholder 7"/>
          <p:cNvSpPr>
            <a:spLocks noGrp="1"/>
          </p:cNvSpPr>
          <p:nvPr>
            <p:ph idx="1"/>
          </p:nvPr>
        </p:nvSpPr>
        <p:spPr>
          <a:xfrm>
            <a:off x="1176865" y="1556951"/>
            <a:ext cx="6798736" cy="852618"/>
          </a:xfrm>
        </p:spPr>
        <p:txBody>
          <a:bodyPr>
            <a:normAutofit/>
          </a:bodyPr>
          <a:lstStyle/>
          <a:p>
            <a:pPr marL="0" indent="0" algn="ctr">
              <a:buNone/>
            </a:pPr>
            <a:r>
              <a:rPr lang="en-US" sz="2200" dirty="0" smtClean="0">
                <a:latin typeface="Georgia" panose="02040502050405020303" pitchFamily="18" charset="0"/>
              </a:rPr>
              <a:t>All of these items can be found at a feed store or can be ordered thru your ag teacher. Prices will vary. </a:t>
            </a:r>
          </a:p>
          <a:p>
            <a:pPr marL="0" indent="0">
              <a:buNone/>
            </a:pPr>
            <a:endParaRPr lang="en-US" sz="2200" dirty="0">
              <a:latin typeface="Georgia" panose="02040502050405020303"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912682381"/>
              </p:ext>
            </p:extLst>
          </p:nvPr>
        </p:nvGraphicFramePr>
        <p:xfrm>
          <a:off x="1383957" y="2582562"/>
          <a:ext cx="6499653" cy="3196566"/>
        </p:xfrm>
        <a:graphic>
          <a:graphicData uri="http://schemas.openxmlformats.org/drawingml/2006/table">
            <a:tbl>
              <a:tblPr firstRow="1" bandRow="1">
                <a:tableStyleId>{5C22544A-7EE6-4342-B048-85BDC9FD1C3A}</a:tableStyleId>
              </a:tblPr>
              <a:tblGrid>
                <a:gridCol w="2166551"/>
                <a:gridCol w="2166551"/>
                <a:gridCol w="2166551"/>
              </a:tblGrid>
              <a:tr h="358346">
                <a:tc>
                  <a:txBody>
                    <a:bodyPr/>
                    <a:lstStyle/>
                    <a:p>
                      <a:r>
                        <a:rPr lang="en-US" dirty="0" smtClean="0"/>
                        <a:t>Item</a:t>
                      </a:r>
                      <a:endParaRPr lang="en-US" dirty="0"/>
                    </a:p>
                  </a:txBody>
                  <a:tcPr/>
                </a:tc>
                <a:tc>
                  <a:txBody>
                    <a:bodyPr/>
                    <a:lstStyle/>
                    <a:p>
                      <a:r>
                        <a:rPr lang="en-US" dirty="0" smtClean="0"/>
                        <a:t>Cost</a:t>
                      </a:r>
                      <a:endParaRPr lang="en-US" dirty="0"/>
                    </a:p>
                  </a:txBody>
                  <a:tcPr/>
                </a:tc>
                <a:tc>
                  <a:txBody>
                    <a:bodyPr/>
                    <a:lstStyle/>
                    <a:p>
                      <a:r>
                        <a:rPr lang="en-US" dirty="0" smtClean="0"/>
                        <a:t>Picture</a:t>
                      </a:r>
                      <a:endParaRPr lang="en-US" dirty="0"/>
                    </a:p>
                  </a:txBody>
                  <a:tcPr/>
                </a:tc>
              </a:tr>
              <a:tr h="758199">
                <a:tc>
                  <a:txBody>
                    <a:bodyPr/>
                    <a:lstStyle/>
                    <a:p>
                      <a:r>
                        <a:rPr lang="en-US" dirty="0" smtClean="0"/>
                        <a:t>Leather</a:t>
                      </a:r>
                      <a:r>
                        <a:rPr lang="en-US" baseline="0" dirty="0" smtClean="0"/>
                        <a:t> Show Halter</a:t>
                      </a:r>
                      <a:endParaRPr lang="en-US" dirty="0"/>
                    </a:p>
                  </a:txBody>
                  <a:tcPr/>
                </a:tc>
                <a:tc>
                  <a:txBody>
                    <a:bodyPr/>
                    <a:lstStyle/>
                    <a:p>
                      <a:r>
                        <a:rPr lang="en-US" dirty="0" smtClean="0"/>
                        <a:t>$ 35-45</a:t>
                      </a:r>
                      <a:endParaRPr lang="en-US" dirty="0"/>
                    </a:p>
                  </a:txBody>
                  <a:tcPr/>
                </a:tc>
                <a:tc>
                  <a:txBody>
                    <a:bodyPr/>
                    <a:lstStyle/>
                    <a:p>
                      <a:endParaRPr lang="en-US" dirty="0"/>
                    </a:p>
                  </a:txBody>
                  <a:tcPr/>
                </a:tc>
              </a:tr>
              <a:tr h="690869">
                <a:tc>
                  <a:txBody>
                    <a:bodyPr/>
                    <a:lstStyle/>
                    <a:p>
                      <a:r>
                        <a:rPr lang="en-US" dirty="0" smtClean="0"/>
                        <a:t>Wash brush</a:t>
                      </a:r>
                      <a:endParaRPr lang="en-US" dirty="0"/>
                    </a:p>
                  </a:txBody>
                  <a:tcPr/>
                </a:tc>
                <a:tc>
                  <a:txBody>
                    <a:bodyPr/>
                    <a:lstStyle/>
                    <a:p>
                      <a:r>
                        <a:rPr lang="en-US" dirty="0" smtClean="0"/>
                        <a:t>$ 3-5</a:t>
                      </a:r>
                      <a:endParaRPr lang="en-US" dirty="0"/>
                    </a:p>
                  </a:txBody>
                  <a:tcPr/>
                </a:tc>
                <a:tc>
                  <a:txBody>
                    <a:bodyPr/>
                    <a:lstStyle/>
                    <a:p>
                      <a:endParaRPr lang="en-US" dirty="0"/>
                    </a:p>
                  </a:txBody>
                  <a:tcPr/>
                </a:tc>
              </a:tr>
              <a:tr h="69086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Comb</a:t>
                      </a:r>
                    </a:p>
                  </a:txBody>
                  <a:tcPr/>
                </a:tc>
                <a:tc>
                  <a:txBody>
                    <a:bodyPr/>
                    <a:lstStyle/>
                    <a:p>
                      <a:r>
                        <a:rPr lang="en-US" dirty="0" smtClean="0"/>
                        <a:t>$ 15</a:t>
                      </a:r>
                      <a:endParaRPr lang="en-US" dirty="0"/>
                    </a:p>
                  </a:txBody>
                  <a:tcPr/>
                </a:tc>
                <a:tc>
                  <a:txBody>
                    <a:bodyPr/>
                    <a:lstStyle/>
                    <a:p>
                      <a:endParaRPr lang="en-US" dirty="0"/>
                    </a:p>
                  </a:txBody>
                  <a:tcPr/>
                </a:tc>
              </a:tr>
              <a:tr h="690869">
                <a:tc>
                  <a:txBody>
                    <a:bodyPr/>
                    <a:lstStyle/>
                    <a:p>
                      <a:r>
                        <a:rPr lang="en-US" dirty="0" smtClean="0"/>
                        <a:t>Show Stick</a:t>
                      </a:r>
                      <a:endParaRPr lang="en-US" dirty="0"/>
                    </a:p>
                  </a:txBody>
                  <a:tcPr/>
                </a:tc>
                <a:tc>
                  <a:txBody>
                    <a:bodyPr/>
                    <a:lstStyle/>
                    <a:p>
                      <a:r>
                        <a:rPr lang="en-US" dirty="0" smtClean="0"/>
                        <a:t>$ 20-30</a:t>
                      </a:r>
                      <a:endParaRPr lang="en-US" dirty="0"/>
                    </a:p>
                  </a:txBody>
                  <a:tcPr/>
                </a:tc>
                <a:tc>
                  <a:txBody>
                    <a:bodyPr/>
                    <a:lstStyle/>
                    <a:p>
                      <a:endParaRPr lang="en-US" dirty="0"/>
                    </a:p>
                  </a:txBody>
                  <a:tcPr/>
                </a:tc>
              </a:tr>
            </a:tbl>
          </a:graphicData>
        </a:graphic>
      </p:graphicFrame>
      <p:pic>
        <p:nvPicPr>
          <p:cNvPr id="6" name="Picture 5"/>
          <p:cNvPicPr>
            <a:picLocks noChangeAspect="1"/>
          </p:cNvPicPr>
          <p:nvPr/>
        </p:nvPicPr>
        <p:blipFill>
          <a:blip r:embed="rId2"/>
          <a:stretch>
            <a:fillRect/>
          </a:stretch>
        </p:blipFill>
        <p:spPr>
          <a:xfrm>
            <a:off x="6655916" y="2644347"/>
            <a:ext cx="1153555" cy="1153555"/>
          </a:xfrm>
          <a:prstGeom prst="rect">
            <a:avLst/>
          </a:prstGeom>
        </p:spPr>
      </p:pic>
      <p:pic>
        <p:nvPicPr>
          <p:cNvPr id="10" name="Picture 9"/>
          <p:cNvPicPr>
            <a:picLocks noChangeAspect="1"/>
          </p:cNvPicPr>
          <p:nvPr/>
        </p:nvPicPr>
        <p:blipFill>
          <a:blip r:embed="rId3"/>
          <a:stretch>
            <a:fillRect/>
          </a:stretch>
        </p:blipFill>
        <p:spPr>
          <a:xfrm>
            <a:off x="5703416" y="3531716"/>
            <a:ext cx="952500" cy="952500"/>
          </a:xfrm>
          <a:prstGeom prst="rect">
            <a:avLst/>
          </a:prstGeom>
        </p:spPr>
      </p:pic>
      <p:pic>
        <p:nvPicPr>
          <p:cNvPr id="11" name="Picture 10"/>
          <p:cNvPicPr>
            <a:picLocks noChangeAspect="1"/>
          </p:cNvPicPr>
          <p:nvPr/>
        </p:nvPicPr>
        <p:blipFill>
          <a:blip r:embed="rId4"/>
          <a:stretch>
            <a:fillRect/>
          </a:stretch>
        </p:blipFill>
        <p:spPr>
          <a:xfrm>
            <a:off x="6810376" y="4238370"/>
            <a:ext cx="999095" cy="999095"/>
          </a:xfrm>
          <a:prstGeom prst="rect">
            <a:avLst/>
          </a:prstGeom>
        </p:spPr>
      </p:pic>
      <p:pic>
        <p:nvPicPr>
          <p:cNvPr id="12" name="Picture 11"/>
          <p:cNvPicPr>
            <a:picLocks noChangeAspect="1"/>
          </p:cNvPicPr>
          <p:nvPr/>
        </p:nvPicPr>
        <p:blipFill>
          <a:blip r:embed="rId5"/>
          <a:stretch>
            <a:fillRect/>
          </a:stretch>
        </p:blipFill>
        <p:spPr>
          <a:xfrm>
            <a:off x="5780645" y="4932406"/>
            <a:ext cx="952500" cy="952500"/>
          </a:xfrm>
          <a:prstGeom prst="rect">
            <a:avLst/>
          </a:prstGeom>
        </p:spPr>
      </p:pic>
    </p:spTree>
    <p:extLst>
      <p:ext uri="{BB962C8B-B14F-4D97-AF65-F5344CB8AC3E}">
        <p14:creationId xmlns:p14="http://schemas.microsoft.com/office/powerpoint/2010/main" val="4871111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76866" y="688365"/>
            <a:ext cx="6798734" cy="925820"/>
          </a:xfrm>
        </p:spPr>
        <p:txBody>
          <a:bodyPr/>
          <a:lstStyle/>
          <a:p>
            <a:r>
              <a:rPr lang="en-US" dirty="0" smtClean="0">
                <a:latin typeface="Georgia" panose="02040502050405020303" pitchFamily="18" charset="0"/>
              </a:rPr>
              <a:t>Rabbits</a:t>
            </a:r>
            <a:endParaRPr lang="en-US" dirty="0">
              <a:latin typeface="Georgia" panose="02040502050405020303" pitchFamily="18" charset="0"/>
            </a:endParaRPr>
          </a:p>
        </p:txBody>
      </p:sp>
      <p:sp>
        <p:nvSpPr>
          <p:cNvPr id="8" name="Content Placeholder 7"/>
          <p:cNvSpPr>
            <a:spLocks noGrp="1"/>
          </p:cNvSpPr>
          <p:nvPr>
            <p:ph idx="1"/>
          </p:nvPr>
        </p:nvSpPr>
        <p:spPr>
          <a:xfrm>
            <a:off x="1176865" y="1556951"/>
            <a:ext cx="6798736" cy="852618"/>
          </a:xfrm>
        </p:spPr>
        <p:txBody>
          <a:bodyPr>
            <a:normAutofit/>
          </a:bodyPr>
          <a:lstStyle/>
          <a:p>
            <a:pPr marL="0" indent="0" algn="ctr">
              <a:buNone/>
            </a:pPr>
            <a:r>
              <a:rPr lang="en-US" sz="2200" dirty="0" smtClean="0">
                <a:latin typeface="Georgia" panose="02040502050405020303" pitchFamily="18" charset="0"/>
              </a:rPr>
              <a:t>All of these items can be found at a feed store or can be ordered thru your ag teacher. Prices will vary. </a:t>
            </a:r>
          </a:p>
          <a:p>
            <a:pPr marL="0" indent="0">
              <a:buNone/>
            </a:pPr>
            <a:endParaRPr lang="en-US" sz="2200" dirty="0">
              <a:latin typeface="Georgia" panose="02040502050405020303" pitchFamily="18" charset="0"/>
            </a:endParaRPr>
          </a:p>
        </p:txBody>
      </p:sp>
      <p:sp>
        <p:nvSpPr>
          <p:cNvPr id="2" name="Rectangle 1"/>
          <p:cNvSpPr/>
          <p:nvPr/>
        </p:nvSpPr>
        <p:spPr>
          <a:xfrm>
            <a:off x="1176864" y="2409569"/>
            <a:ext cx="4572000" cy="2166875"/>
          </a:xfrm>
          <a:prstGeom prst="rect">
            <a:avLst/>
          </a:prstGeom>
        </p:spPr>
        <p:txBody>
          <a:bodyPr>
            <a:spAutoFit/>
          </a:bodyPr>
          <a:lstStyle/>
          <a:p>
            <a:pPr marL="285750" indent="-285750">
              <a:lnSpc>
                <a:spcPct val="107000"/>
              </a:lnSpc>
              <a:buFont typeface="Arial" panose="020B0604020202020204" pitchFamily="34" charset="0"/>
              <a:buChar char="•"/>
            </a:pPr>
            <a:r>
              <a:rPr lang="en-US" dirty="0">
                <a:latin typeface="Georgia" panose="02040502050405020303" pitchFamily="18" charset="0"/>
                <a:ea typeface="Calibri" panose="020F0502020204030204" pitchFamily="34" charset="0"/>
                <a:cs typeface="Times New Roman" panose="02020603050405020304" pitchFamily="18" charset="0"/>
              </a:rPr>
              <a:t>Cage with slide out pan for easy cleaning</a:t>
            </a:r>
            <a:endParaRPr lang="en-US" sz="1600" dirty="0">
              <a:latin typeface="Georgia" panose="02040502050405020303" pitchFamily="18" charset="0"/>
              <a:ea typeface="Calibri" panose="020F0502020204030204" pitchFamily="34" charset="0"/>
              <a:cs typeface="Times New Roman" panose="02020603050405020304" pitchFamily="18" charset="0"/>
            </a:endParaRPr>
          </a:p>
          <a:p>
            <a:pPr marL="742950" lvl="1" indent="-285750">
              <a:lnSpc>
                <a:spcPct val="107000"/>
              </a:lnSpc>
              <a:buFont typeface="Arial" panose="020B0604020202020204" pitchFamily="34" charset="0"/>
              <a:buChar char="•"/>
            </a:pPr>
            <a:r>
              <a:rPr lang="en-US" dirty="0">
                <a:latin typeface="Georgia" panose="02040502050405020303" pitchFamily="18" charset="0"/>
                <a:ea typeface="Calibri" panose="020F0502020204030204" pitchFamily="34" charset="0"/>
                <a:cs typeface="Times New Roman" panose="02020603050405020304" pitchFamily="18" charset="0"/>
              </a:rPr>
              <a:t>(You will need one cage per rabbit)</a:t>
            </a:r>
            <a:endParaRPr lang="en-US" sz="1600" dirty="0">
              <a:latin typeface="Georgia" panose="02040502050405020303" pitchFamily="18" charset="0"/>
              <a:ea typeface="Calibri" panose="020F0502020204030204" pitchFamily="34" charset="0"/>
              <a:cs typeface="Times New Roman" panose="02020603050405020304" pitchFamily="18" charset="0"/>
            </a:endParaRPr>
          </a:p>
          <a:p>
            <a:pPr marL="285750" indent="-285750">
              <a:lnSpc>
                <a:spcPct val="107000"/>
              </a:lnSpc>
              <a:buFont typeface="Arial" panose="020B0604020202020204" pitchFamily="34" charset="0"/>
              <a:buChar char="•"/>
            </a:pPr>
            <a:r>
              <a:rPr lang="en-US" dirty="0">
                <a:latin typeface="Georgia" panose="02040502050405020303" pitchFamily="18" charset="0"/>
                <a:ea typeface="Calibri" panose="020F0502020204030204" pitchFamily="34" charset="0"/>
                <a:cs typeface="Times New Roman" panose="02020603050405020304" pitchFamily="18" charset="0"/>
              </a:rPr>
              <a:t>Water Dispenser</a:t>
            </a:r>
            <a:endParaRPr lang="en-US" sz="1600" dirty="0">
              <a:latin typeface="Georgia" panose="02040502050405020303" pitchFamily="18" charset="0"/>
              <a:ea typeface="Calibri" panose="020F0502020204030204" pitchFamily="34" charset="0"/>
              <a:cs typeface="Times New Roman" panose="02020603050405020304" pitchFamily="18" charset="0"/>
            </a:endParaRPr>
          </a:p>
          <a:p>
            <a:pPr marL="285750" indent="-285750">
              <a:lnSpc>
                <a:spcPct val="107000"/>
              </a:lnSpc>
              <a:buFont typeface="Arial" panose="020B0604020202020204" pitchFamily="34" charset="0"/>
              <a:buChar char="•"/>
            </a:pPr>
            <a:r>
              <a:rPr lang="en-US" dirty="0">
                <a:latin typeface="Georgia" panose="02040502050405020303" pitchFamily="18" charset="0"/>
                <a:ea typeface="Calibri" panose="020F0502020204030204" pitchFamily="34" charset="0"/>
                <a:cs typeface="Times New Roman" panose="02020603050405020304" pitchFamily="18" charset="0"/>
              </a:rPr>
              <a:t>Feed Dispenser</a:t>
            </a:r>
            <a:endParaRPr lang="en-US" sz="1600" dirty="0">
              <a:latin typeface="Georgia" panose="02040502050405020303" pitchFamily="18" charset="0"/>
              <a:ea typeface="Calibri" panose="020F0502020204030204" pitchFamily="34" charset="0"/>
              <a:cs typeface="Times New Roman" panose="02020603050405020304" pitchFamily="18" charset="0"/>
            </a:endParaRPr>
          </a:p>
          <a:p>
            <a:pPr marL="285750" indent="-285750">
              <a:lnSpc>
                <a:spcPct val="107000"/>
              </a:lnSpc>
              <a:buFont typeface="Arial" panose="020B0604020202020204" pitchFamily="34" charset="0"/>
              <a:buChar char="•"/>
            </a:pPr>
            <a:r>
              <a:rPr lang="en-US" dirty="0">
                <a:latin typeface="Georgia" panose="02040502050405020303" pitchFamily="18" charset="0"/>
                <a:ea typeface="Calibri" panose="020F0502020204030204" pitchFamily="34" charset="0"/>
                <a:cs typeface="Times New Roman" panose="02020603050405020304" pitchFamily="18" charset="0"/>
              </a:rPr>
              <a:t>Bedding material</a:t>
            </a:r>
            <a:endParaRPr lang="en-US" sz="1600" dirty="0">
              <a:latin typeface="Georgia" panose="02040502050405020303" pitchFamily="18" charset="0"/>
              <a:ea typeface="Calibri" panose="020F0502020204030204" pitchFamily="34" charset="0"/>
              <a:cs typeface="Times New Roman" panose="02020603050405020304" pitchFamily="18" charset="0"/>
            </a:endParaRPr>
          </a:p>
          <a:p>
            <a:pPr marL="285750" indent="-285750">
              <a:lnSpc>
                <a:spcPct val="107000"/>
              </a:lnSpc>
              <a:buFont typeface="Arial" panose="020B0604020202020204" pitchFamily="34" charset="0"/>
              <a:buChar char="•"/>
            </a:pPr>
            <a:r>
              <a:rPr lang="en-US" dirty="0">
                <a:latin typeface="Georgia" panose="02040502050405020303" pitchFamily="18" charset="0"/>
                <a:ea typeface="Calibri" panose="020F0502020204030204" pitchFamily="34" charset="0"/>
                <a:cs typeface="Times New Roman" panose="02020603050405020304" pitchFamily="18" charset="0"/>
              </a:rPr>
              <a:t>Feed</a:t>
            </a:r>
            <a:endParaRPr lang="en-US" sz="1600" dirty="0">
              <a:latin typeface="Georgia" panose="02040502050405020303" pitchFamily="18" charset="0"/>
              <a:ea typeface="Calibri" panose="020F0502020204030204" pitchFamily="34" charset="0"/>
              <a:cs typeface="Times New Roman" panose="02020603050405020304" pitchFamily="18" charset="0"/>
            </a:endParaRPr>
          </a:p>
          <a:p>
            <a:pPr marL="285750" indent="-285750">
              <a:lnSpc>
                <a:spcPct val="107000"/>
              </a:lnSpc>
              <a:buFont typeface="Arial" panose="020B0604020202020204" pitchFamily="34" charset="0"/>
              <a:buChar char="•"/>
            </a:pPr>
            <a:r>
              <a:rPr lang="en-US" dirty="0">
                <a:latin typeface="Georgia" panose="02040502050405020303" pitchFamily="18" charset="0"/>
                <a:ea typeface="Calibri" panose="020F0502020204030204" pitchFamily="34" charset="0"/>
                <a:cs typeface="Times New Roman" panose="02020603050405020304" pitchFamily="18" charset="0"/>
              </a:rPr>
              <a:t>Timothy </a:t>
            </a:r>
            <a:r>
              <a:rPr lang="en-US" dirty="0" smtClean="0">
                <a:latin typeface="Georgia" panose="02040502050405020303" pitchFamily="18" charset="0"/>
                <a:ea typeface="Calibri" panose="020F0502020204030204" pitchFamily="34" charset="0"/>
                <a:cs typeface="Times New Roman" panose="02020603050405020304" pitchFamily="18" charset="0"/>
              </a:rPr>
              <a:t>Hay</a:t>
            </a:r>
            <a:endParaRPr lang="en-US" sz="1600" dirty="0">
              <a:latin typeface="Georgia" panose="02040502050405020303" pitchFamily="18"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4130235" y="3204953"/>
            <a:ext cx="3237257" cy="2042337"/>
          </a:xfrm>
          <a:prstGeom prst="rect">
            <a:avLst/>
          </a:prstGeom>
        </p:spPr>
      </p:pic>
      <p:sp>
        <p:nvSpPr>
          <p:cNvPr id="4" name="Rectangle 3"/>
          <p:cNvSpPr/>
          <p:nvPr/>
        </p:nvSpPr>
        <p:spPr>
          <a:xfrm>
            <a:off x="3515263" y="5247290"/>
            <a:ext cx="4572000" cy="685059"/>
          </a:xfrm>
          <a:prstGeom prst="rect">
            <a:avLst/>
          </a:prstGeom>
        </p:spPr>
        <p:txBody>
          <a:bodyPr>
            <a:spAutoFit/>
          </a:bodyPr>
          <a:lstStyle/>
          <a:p>
            <a:pPr algn="ctr">
              <a:lnSpc>
                <a:spcPct val="107000"/>
              </a:lnSpc>
            </a:pPr>
            <a:r>
              <a:rPr lang="en-US" dirty="0">
                <a:latin typeface="Georgia" panose="02040502050405020303" pitchFamily="18" charset="0"/>
                <a:ea typeface="Calibri" panose="020F0502020204030204" pitchFamily="34" charset="0"/>
                <a:cs typeface="Times New Roman" panose="02020603050405020304" pitchFamily="18" charset="0"/>
              </a:rPr>
              <a:t>Pictured is the Rabbit Starter Kit available at Tractor Supply Co. for </a:t>
            </a:r>
            <a:r>
              <a:rPr lang="en-US" b="1" dirty="0">
                <a:latin typeface="Georgia" panose="02040502050405020303" pitchFamily="18" charset="0"/>
                <a:ea typeface="Calibri" panose="020F0502020204030204" pitchFamily="34" charset="0"/>
                <a:cs typeface="Times New Roman" panose="02020603050405020304" pitchFamily="18" charset="0"/>
              </a:rPr>
              <a:t>$39.99.</a:t>
            </a:r>
            <a:endParaRPr lang="en-US" sz="1600" dirty="0">
              <a:effectLst/>
              <a:latin typeface="Georgia" panose="0204050205040502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69930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000" dirty="0" smtClean="0">
                <a:latin typeface="Georgia" panose="02040502050405020303" pitchFamily="18" charset="0"/>
              </a:rPr>
              <a:t>Feed/Supplements</a:t>
            </a:r>
            <a:endParaRPr lang="en-US" sz="5000" dirty="0">
              <a:latin typeface="Georgia" panose="02040502050405020303" pitchFamily="18" charset="0"/>
            </a:endParaRPr>
          </a:p>
        </p:txBody>
      </p:sp>
      <p:sp>
        <p:nvSpPr>
          <p:cNvPr id="3" name="Content Placeholder 2"/>
          <p:cNvSpPr>
            <a:spLocks noGrp="1"/>
          </p:cNvSpPr>
          <p:nvPr>
            <p:ph idx="1"/>
          </p:nvPr>
        </p:nvSpPr>
        <p:spPr>
          <a:xfrm>
            <a:off x="996892" y="2498373"/>
            <a:ext cx="7158681" cy="3655292"/>
          </a:xfrm>
        </p:spPr>
        <p:txBody>
          <a:bodyPr>
            <a:normAutofit fontScale="85000" lnSpcReduction="20000"/>
          </a:bodyPr>
          <a:lstStyle/>
          <a:p>
            <a:r>
              <a:rPr lang="en-US" sz="2500" dirty="0" smtClean="0">
                <a:latin typeface="Georgia" panose="02040502050405020303" pitchFamily="18" charset="0"/>
              </a:rPr>
              <a:t>Goats: Morman feed and barley</a:t>
            </a:r>
          </a:p>
          <a:p>
            <a:r>
              <a:rPr lang="en-US" sz="2500" dirty="0" smtClean="0">
                <a:latin typeface="Georgia" panose="02040502050405020303" pitchFamily="18" charset="0"/>
              </a:rPr>
              <a:t>Heifers: MFM Pro Show, cotton seed hull, shredded beet pulp with molasses</a:t>
            </a:r>
          </a:p>
          <a:p>
            <a:r>
              <a:rPr lang="en-US" sz="2500" dirty="0" smtClean="0">
                <a:latin typeface="Georgia" panose="02040502050405020303" pitchFamily="18" charset="0"/>
              </a:rPr>
              <a:t>Sheep: Jocoby feed</a:t>
            </a:r>
          </a:p>
          <a:p>
            <a:r>
              <a:rPr lang="en-US" sz="2500" dirty="0" smtClean="0">
                <a:latin typeface="Georgia" panose="02040502050405020303" pitchFamily="18" charset="0"/>
              </a:rPr>
              <a:t>Sudan/Costal/Alfalfa hay depending on your animals needs</a:t>
            </a:r>
            <a:endParaRPr lang="en-US" dirty="0" smtClean="0"/>
          </a:p>
          <a:p>
            <a:r>
              <a:rPr lang="en-US" sz="2500" dirty="0" smtClean="0">
                <a:latin typeface="Georgia" panose="02040502050405020303" pitchFamily="18" charset="0"/>
              </a:rPr>
              <a:t>Calf Manna supplement (goats and beef heifers)</a:t>
            </a:r>
          </a:p>
          <a:p>
            <a:r>
              <a:rPr lang="en-US" sz="2500" dirty="0" smtClean="0">
                <a:latin typeface="Georgia" panose="02040502050405020303" pitchFamily="18" charset="0"/>
              </a:rPr>
              <a:t>These are recommendations from your ag teacher, we can help you find feed and can pick up if students decide to buy in bulk together.</a:t>
            </a:r>
          </a:p>
        </p:txBody>
      </p:sp>
    </p:spTree>
    <p:extLst>
      <p:ext uri="{BB962C8B-B14F-4D97-AF65-F5344CB8AC3E}">
        <p14:creationId xmlns:p14="http://schemas.microsoft.com/office/powerpoint/2010/main" val="18613350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000" dirty="0" smtClean="0">
                <a:latin typeface="Georgia" panose="02040502050405020303" pitchFamily="18" charset="0"/>
              </a:rPr>
              <a:t>Feed/Supplements</a:t>
            </a:r>
            <a:endParaRPr lang="en-US" sz="5000" dirty="0">
              <a:latin typeface="Georgia" panose="02040502050405020303" pitchFamily="18" charset="0"/>
            </a:endParaRPr>
          </a:p>
        </p:txBody>
      </p:sp>
      <p:sp>
        <p:nvSpPr>
          <p:cNvPr id="3" name="Content Placeholder 2"/>
          <p:cNvSpPr>
            <a:spLocks noGrp="1"/>
          </p:cNvSpPr>
          <p:nvPr>
            <p:ph idx="1"/>
          </p:nvPr>
        </p:nvSpPr>
        <p:spPr/>
        <p:txBody>
          <a:bodyPr>
            <a:normAutofit fontScale="92500"/>
          </a:bodyPr>
          <a:lstStyle/>
          <a:p>
            <a:r>
              <a:rPr lang="en-US" dirty="0" smtClean="0">
                <a:latin typeface="Georgia" panose="02040502050405020303" pitchFamily="18" charset="0"/>
              </a:rPr>
              <a:t>Animals at different ages need different feeds.</a:t>
            </a:r>
          </a:p>
          <a:p>
            <a:r>
              <a:rPr lang="en-US" dirty="0" smtClean="0">
                <a:latin typeface="Georgia" panose="02040502050405020303" pitchFamily="18" charset="0"/>
              </a:rPr>
              <a:t>Young animals will need grower to start and then as they get older you will move them to developer. The different types of feeds have different amounts of protein and such for different needs in life span.</a:t>
            </a:r>
          </a:p>
          <a:p>
            <a:r>
              <a:rPr lang="en-US" dirty="0" smtClean="0">
                <a:latin typeface="Georgia" panose="02040502050405020303" pitchFamily="18" charset="0"/>
              </a:rPr>
              <a:t>Some of the supplements you can start as soon as you can and some will only be needed near show time to help them keep weight under stress.</a:t>
            </a:r>
            <a:endParaRPr lang="en-US" dirty="0">
              <a:latin typeface="Georgia" panose="02040502050405020303" pitchFamily="18" charset="0"/>
            </a:endParaRPr>
          </a:p>
        </p:txBody>
      </p:sp>
    </p:spTree>
    <p:extLst>
      <p:ext uri="{BB962C8B-B14F-4D97-AF65-F5344CB8AC3E}">
        <p14:creationId xmlns:p14="http://schemas.microsoft.com/office/powerpoint/2010/main" val="3056359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953" y="808245"/>
            <a:ext cx="7389341" cy="1303867"/>
          </a:xfrm>
        </p:spPr>
        <p:txBody>
          <a:bodyPr>
            <a:noAutofit/>
          </a:bodyPr>
          <a:lstStyle/>
          <a:p>
            <a:r>
              <a:rPr lang="en-US" sz="4300" dirty="0" smtClean="0">
                <a:latin typeface="Georgia" panose="02040502050405020303" pitchFamily="18" charset="0"/>
              </a:rPr>
              <a:t>Purchasing Breeding Animals</a:t>
            </a:r>
            <a:endParaRPr lang="en-US" sz="4300" dirty="0">
              <a:latin typeface="Georgia" panose="02040502050405020303" pitchFamily="18" charset="0"/>
            </a:endParaRPr>
          </a:p>
        </p:txBody>
      </p:sp>
      <p:sp>
        <p:nvSpPr>
          <p:cNvPr id="3" name="Content Placeholder 2"/>
          <p:cNvSpPr>
            <a:spLocks noGrp="1"/>
          </p:cNvSpPr>
          <p:nvPr>
            <p:ph idx="1"/>
          </p:nvPr>
        </p:nvSpPr>
        <p:spPr>
          <a:xfrm>
            <a:off x="1094487" y="2440708"/>
            <a:ext cx="7012275" cy="3444997"/>
          </a:xfrm>
        </p:spPr>
        <p:txBody>
          <a:bodyPr>
            <a:normAutofit fontScale="92500" lnSpcReduction="20000"/>
          </a:bodyPr>
          <a:lstStyle/>
          <a:p>
            <a:r>
              <a:rPr lang="en-US" dirty="0" smtClean="0">
                <a:latin typeface="Georgia" panose="02040502050405020303" pitchFamily="18" charset="0"/>
              </a:rPr>
              <a:t>Students can purchase breeding animals from a breeder of their choice. </a:t>
            </a:r>
          </a:p>
          <a:p>
            <a:r>
              <a:rPr lang="en-US" dirty="0" smtClean="0">
                <a:latin typeface="Georgia" panose="02040502050405020303" pitchFamily="18" charset="0"/>
              </a:rPr>
              <a:t>Animals must be registered and validated according to breed/species specifications. </a:t>
            </a:r>
          </a:p>
          <a:p>
            <a:r>
              <a:rPr lang="en-US" dirty="0" smtClean="0">
                <a:latin typeface="Georgia" panose="02040502050405020303" pitchFamily="18" charset="0"/>
              </a:rPr>
              <a:t>Ag teacher will assist with purchasing, registration, and validation processes.</a:t>
            </a:r>
          </a:p>
          <a:p>
            <a:r>
              <a:rPr lang="en-US" dirty="0" smtClean="0">
                <a:latin typeface="Georgia" panose="02040502050405020303" pitchFamily="18" charset="0"/>
              </a:rPr>
              <a:t>Cost varies GREATLY depending on quality of animal.  </a:t>
            </a:r>
          </a:p>
          <a:p>
            <a:r>
              <a:rPr lang="en-US" dirty="0" smtClean="0">
                <a:latin typeface="Georgia" panose="02040502050405020303" pitchFamily="18" charset="0"/>
              </a:rPr>
              <a:t>Lease options are available for some breeds thru </a:t>
            </a:r>
            <a:r>
              <a:rPr lang="en-US" dirty="0">
                <a:latin typeface="Georgia" panose="02040502050405020303" pitchFamily="18" charset="0"/>
              </a:rPr>
              <a:t>s</a:t>
            </a:r>
            <a:r>
              <a:rPr lang="en-US" dirty="0" smtClean="0">
                <a:latin typeface="Georgia" panose="02040502050405020303" pitchFamily="18" charset="0"/>
              </a:rPr>
              <a:t>ome breeders. </a:t>
            </a:r>
            <a:endParaRPr lang="en-US" dirty="0">
              <a:latin typeface="Georgia" panose="02040502050405020303" pitchFamily="18" charset="0"/>
            </a:endParaRPr>
          </a:p>
        </p:txBody>
      </p:sp>
    </p:spTree>
    <p:extLst>
      <p:ext uri="{BB962C8B-B14F-4D97-AF65-F5344CB8AC3E}">
        <p14:creationId xmlns:p14="http://schemas.microsoft.com/office/powerpoint/2010/main" val="2352776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500" dirty="0" smtClean="0">
                <a:latin typeface="Georgia" panose="02040502050405020303" pitchFamily="18" charset="0"/>
              </a:rPr>
              <a:t>Requirements</a:t>
            </a:r>
            <a:endParaRPr lang="en-US" sz="4500" dirty="0">
              <a:latin typeface="Georgia" panose="02040502050405020303" pitchFamily="18" charset="0"/>
            </a:endParaRPr>
          </a:p>
        </p:txBody>
      </p:sp>
      <p:sp>
        <p:nvSpPr>
          <p:cNvPr id="3" name="Content Placeholder 2"/>
          <p:cNvSpPr>
            <a:spLocks noGrp="1"/>
          </p:cNvSpPr>
          <p:nvPr>
            <p:ph idx="1"/>
          </p:nvPr>
        </p:nvSpPr>
        <p:spPr/>
        <p:txBody>
          <a:bodyPr>
            <a:normAutofit fontScale="85000" lnSpcReduction="20000"/>
          </a:bodyPr>
          <a:lstStyle/>
          <a:p>
            <a:r>
              <a:rPr lang="en-US" dirty="0" smtClean="0">
                <a:latin typeface="Georgia" panose="02040502050405020303" pitchFamily="18" charset="0"/>
              </a:rPr>
              <a:t>You should talk with your teacher before you buy an animal and make sure you have a stall designated for that animals by your teacher.</a:t>
            </a:r>
          </a:p>
          <a:p>
            <a:r>
              <a:rPr lang="en-US" dirty="0" smtClean="0">
                <a:latin typeface="Georgia" panose="02040502050405020303" pitchFamily="18" charset="0"/>
              </a:rPr>
              <a:t>You should have your stall ready and all of your equipment/feed before you bring your animal to the barn.</a:t>
            </a:r>
          </a:p>
          <a:p>
            <a:r>
              <a:rPr lang="en-US" dirty="0">
                <a:latin typeface="Georgia" panose="02040502050405020303" pitchFamily="18" charset="0"/>
              </a:rPr>
              <a:t>Animals should be fed twice a day about 12 hours apart to ensure they are eating enough feed and to ensure you notice an changes in behavior or </a:t>
            </a:r>
            <a:r>
              <a:rPr lang="en-US" dirty="0" smtClean="0">
                <a:latin typeface="Georgia" panose="02040502050405020303" pitchFamily="18" charset="0"/>
              </a:rPr>
              <a:t>wellness early.</a:t>
            </a:r>
          </a:p>
          <a:p>
            <a:r>
              <a:rPr lang="en-US" dirty="0" smtClean="0">
                <a:latin typeface="Georgia" panose="02040502050405020303" pitchFamily="18" charset="0"/>
              </a:rPr>
              <a:t>Always make sure you talk to your teacher before you give your animal any medicine or supplement.</a:t>
            </a:r>
            <a:endParaRPr lang="en-US" dirty="0">
              <a:latin typeface="Georgia" panose="02040502050405020303" pitchFamily="18" charset="0"/>
            </a:endParaRPr>
          </a:p>
          <a:p>
            <a:endParaRPr lang="en-US" dirty="0"/>
          </a:p>
        </p:txBody>
      </p:sp>
    </p:spTree>
    <p:extLst>
      <p:ext uri="{BB962C8B-B14F-4D97-AF65-F5344CB8AC3E}">
        <p14:creationId xmlns:p14="http://schemas.microsoft.com/office/powerpoint/2010/main" val="3537511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500" dirty="0" smtClean="0">
                <a:latin typeface="Georgia" panose="02040502050405020303" pitchFamily="18" charset="0"/>
              </a:rPr>
              <a:t>Eligibility</a:t>
            </a:r>
            <a:endParaRPr lang="en-US" sz="4500" dirty="0">
              <a:latin typeface="Georgia" panose="02040502050405020303" pitchFamily="18" charset="0"/>
            </a:endParaRPr>
          </a:p>
        </p:txBody>
      </p:sp>
      <p:sp>
        <p:nvSpPr>
          <p:cNvPr id="3" name="Content Placeholder 2"/>
          <p:cNvSpPr>
            <a:spLocks noGrp="1"/>
          </p:cNvSpPr>
          <p:nvPr>
            <p:ph idx="1"/>
          </p:nvPr>
        </p:nvSpPr>
        <p:spPr/>
        <p:txBody>
          <a:bodyPr/>
          <a:lstStyle/>
          <a:p>
            <a:r>
              <a:rPr lang="en-US" dirty="0" smtClean="0">
                <a:latin typeface="Georgia" panose="02040502050405020303" pitchFamily="18" charset="0"/>
              </a:rPr>
              <a:t>FFA goes by UIL rules for eligibility.</a:t>
            </a:r>
          </a:p>
          <a:p>
            <a:r>
              <a:rPr lang="en-US" dirty="0" smtClean="0">
                <a:latin typeface="Georgia" panose="02040502050405020303" pitchFamily="18" charset="0"/>
              </a:rPr>
              <a:t>If you do not pass you will not miss school to go to shows.</a:t>
            </a:r>
            <a:endParaRPr lang="en-US" dirty="0">
              <a:latin typeface="Georgia" panose="02040502050405020303" pitchFamily="18" charset="0"/>
            </a:endParaRPr>
          </a:p>
        </p:txBody>
      </p:sp>
    </p:spTree>
    <p:extLst>
      <p:ext uri="{BB962C8B-B14F-4D97-AF65-F5344CB8AC3E}">
        <p14:creationId xmlns:p14="http://schemas.microsoft.com/office/powerpoint/2010/main" val="411154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500" dirty="0" smtClean="0">
                <a:latin typeface="Georgia" panose="02040502050405020303" pitchFamily="18" charset="0"/>
              </a:rPr>
              <a:t>Show Dates/Entries</a:t>
            </a:r>
            <a:endParaRPr lang="en-US" sz="4500" dirty="0">
              <a:latin typeface="Georgia" panose="02040502050405020303" pitchFamily="18" charset="0"/>
            </a:endParaRPr>
          </a:p>
        </p:txBody>
      </p:sp>
      <p:sp>
        <p:nvSpPr>
          <p:cNvPr id="3" name="Content Placeholder 2"/>
          <p:cNvSpPr>
            <a:spLocks noGrp="1"/>
          </p:cNvSpPr>
          <p:nvPr>
            <p:ph idx="1"/>
          </p:nvPr>
        </p:nvSpPr>
        <p:spPr>
          <a:xfrm>
            <a:off x="1176865" y="2490135"/>
            <a:ext cx="6798736" cy="3696481"/>
          </a:xfrm>
        </p:spPr>
        <p:txBody>
          <a:bodyPr>
            <a:normAutofit fontScale="92500" lnSpcReduction="10000"/>
          </a:bodyPr>
          <a:lstStyle/>
          <a:p>
            <a:r>
              <a:rPr lang="en-US" dirty="0" smtClean="0">
                <a:latin typeface="Georgia" panose="02040502050405020303" pitchFamily="18" charset="0"/>
              </a:rPr>
              <a:t>Every show has a premium book which has all of the rules, entry dates, entry fees and everything else you need to know about the show.</a:t>
            </a:r>
            <a:r>
              <a:rPr lang="en-US" dirty="0">
                <a:latin typeface="Georgia" panose="02040502050405020303" pitchFamily="18" charset="0"/>
              </a:rPr>
              <a:t> </a:t>
            </a:r>
            <a:endParaRPr lang="en-US" dirty="0" smtClean="0">
              <a:latin typeface="Georgia" panose="02040502050405020303" pitchFamily="18" charset="0"/>
            </a:endParaRPr>
          </a:p>
          <a:p>
            <a:r>
              <a:rPr lang="en-US" dirty="0" smtClean="0">
                <a:latin typeface="Georgia" panose="02040502050405020303" pitchFamily="18" charset="0"/>
              </a:rPr>
              <a:t>It </a:t>
            </a:r>
            <a:r>
              <a:rPr lang="en-US" dirty="0">
                <a:latin typeface="Georgia" panose="02040502050405020303" pitchFamily="18" charset="0"/>
              </a:rPr>
              <a:t>is your (student/parent) responsibility to know when entries for shows are </a:t>
            </a:r>
            <a:r>
              <a:rPr lang="en-US" dirty="0" smtClean="0">
                <a:latin typeface="Georgia" panose="02040502050405020303" pitchFamily="18" charset="0"/>
              </a:rPr>
              <a:t>due, the entry fees, all forms needed and important dates. </a:t>
            </a:r>
            <a:r>
              <a:rPr lang="en-US" dirty="0">
                <a:latin typeface="Georgia" panose="02040502050405020303" pitchFamily="18" charset="0"/>
              </a:rPr>
              <a:t>Your teacher </a:t>
            </a:r>
            <a:r>
              <a:rPr lang="en-US" dirty="0" smtClean="0">
                <a:latin typeface="Georgia" panose="02040502050405020303" pitchFamily="18" charset="0"/>
              </a:rPr>
              <a:t>will </a:t>
            </a:r>
            <a:r>
              <a:rPr lang="en-US" dirty="0">
                <a:latin typeface="Georgia" panose="02040502050405020303" pitchFamily="18" charset="0"/>
              </a:rPr>
              <a:t>help you with this but it is your responsibility to know when things need to be submitted.</a:t>
            </a:r>
          </a:p>
          <a:p>
            <a:r>
              <a:rPr lang="en-US" dirty="0">
                <a:latin typeface="Georgia" panose="02040502050405020303" pitchFamily="18" charset="0"/>
                <a:hlinkClick r:id="rId2"/>
              </a:rPr>
              <a:t>https://</a:t>
            </a:r>
            <a:r>
              <a:rPr lang="en-US" dirty="0" smtClean="0">
                <a:latin typeface="Georgia" panose="02040502050405020303" pitchFamily="18" charset="0"/>
                <a:hlinkClick r:id="rId2"/>
              </a:rPr>
              <a:t>tinyurl.com/lhcholf</a:t>
            </a:r>
            <a:endParaRPr lang="en-US" dirty="0" smtClean="0">
              <a:latin typeface="Georgia" panose="02040502050405020303" pitchFamily="18" charset="0"/>
            </a:endParaRPr>
          </a:p>
          <a:p>
            <a:r>
              <a:rPr lang="en-US" dirty="0">
                <a:latin typeface="Georgia" panose="02040502050405020303" pitchFamily="18" charset="0"/>
                <a:hlinkClick r:id="rId3"/>
              </a:rPr>
              <a:t>https://</a:t>
            </a:r>
            <a:r>
              <a:rPr lang="en-US" dirty="0" smtClean="0">
                <a:latin typeface="Georgia" panose="02040502050405020303" pitchFamily="18" charset="0"/>
                <a:hlinkClick r:id="rId3"/>
              </a:rPr>
              <a:t>tinyurl.com/kqdksos</a:t>
            </a:r>
            <a:endParaRPr lang="en-US" dirty="0">
              <a:latin typeface="Georgia" panose="02040502050405020303" pitchFamily="18" charset="0"/>
            </a:endParaRPr>
          </a:p>
          <a:p>
            <a:endParaRPr lang="en-US" dirty="0" smtClean="0"/>
          </a:p>
        </p:txBody>
      </p:sp>
    </p:spTree>
    <p:extLst>
      <p:ext uri="{BB962C8B-B14F-4D97-AF65-F5344CB8AC3E}">
        <p14:creationId xmlns:p14="http://schemas.microsoft.com/office/powerpoint/2010/main" val="1915749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500" dirty="0" smtClean="0">
                <a:latin typeface="Georgia" panose="02040502050405020303" pitchFamily="18" charset="0"/>
              </a:rPr>
              <a:t>Quality Counts</a:t>
            </a:r>
            <a:endParaRPr lang="en-US" sz="4500" dirty="0">
              <a:latin typeface="Georgia" panose="02040502050405020303" pitchFamily="18" charset="0"/>
            </a:endParaRPr>
          </a:p>
        </p:txBody>
      </p:sp>
      <p:sp>
        <p:nvSpPr>
          <p:cNvPr id="3" name="Content Placeholder 2"/>
          <p:cNvSpPr>
            <a:spLocks noGrp="1"/>
          </p:cNvSpPr>
          <p:nvPr>
            <p:ph idx="1"/>
          </p:nvPr>
        </p:nvSpPr>
        <p:spPr/>
        <p:txBody>
          <a:bodyPr>
            <a:normAutofit fontScale="92500" lnSpcReduction="10000"/>
          </a:bodyPr>
          <a:lstStyle/>
          <a:p>
            <a:r>
              <a:rPr lang="en-US" dirty="0" smtClean="0">
                <a:latin typeface="Georgia" panose="02040502050405020303" pitchFamily="18" charset="0"/>
              </a:rPr>
              <a:t>Every student must complete the quality counts online quiz.</a:t>
            </a:r>
          </a:p>
          <a:p>
            <a:r>
              <a:rPr lang="en-US" dirty="0" smtClean="0">
                <a:latin typeface="Georgia" panose="02040502050405020303" pitchFamily="18" charset="0"/>
              </a:rPr>
              <a:t>After you have received an 80 or above you need to print or save the certificate and turn it in to your teacher.</a:t>
            </a:r>
          </a:p>
          <a:p>
            <a:r>
              <a:rPr lang="en-US" dirty="0" smtClean="0">
                <a:latin typeface="Georgia" panose="02040502050405020303" pitchFamily="18" charset="0"/>
              </a:rPr>
              <a:t>The quiz is over safety in production animals and medications used with production animals.</a:t>
            </a:r>
          </a:p>
          <a:p>
            <a:r>
              <a:rPr lang="en-US" dirty="0" smtClean="0">
                <a:latin typeface="Georgia" panose="02040502050405020303" pitchFamily="18" charset="0"/>
              </a:rPr>
              <a:t>There are study materials your ag teacher can provide for you.</a:t>
            </a:r>
          </a:p>
          <a:p>
            <a:endParaRPr lang="en-US" dirty="0"/>
          </a:p>
        </p:txBody>
      </p:sp>
    </p:spTree>
    <p:extLst>
      <p:ext uri="{BB962C8B-B14F-4D97-AF65-F5344CB8AC3E}">
        <p14:creationId xmlns:p14="http://schemas.microsoft.com/office/powerpoint/2010/main" val="2272383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500" dirty="0" smtClean="0">
                <a:latin typeface="Georgia" panose="02040502050405020303" pitchFamily="18" charset="0"/>
              </a:rPr>
              <a:t>Quality Counts</a:t>
            </a:r>
            <a:endParaRPr lang="en-US" sz="4500" dirty="0">
              <a:latin typeface="Georgia" panose="02040502050405020303" pitchFamily="18" charset="0"/>
            </a:endParaRPr>
          </a:p>
        </p:txBody>
      </p:sp>
      <p:sp>
        <p:nvSpPr>
          <p:cNvPr id="3" name="Content Placeholder 2"/>
          <p:cNvSpPr>
            <a:spLocks noGrp="1"/>
          </p:cNvSpPr>
          <p:nvPr>
            <p:ph idx="1"/>
          </p:nvPr>
        </p:nvSpPr>
        <p:spPr>
          <a:xfrm>
            <a:off x="556054" y="2471351"/>
            <a:ext cx="8031891" cy="3688817"/>
          </a:xfrm>
        </p:spPr>
        <p:txBody>
          <a:bodyPr>
            <a:normAutofit fontScale="25000" lnSpcReduction="20000"/>
          </a:bodyPr>
          <a:lstStyle/>
          <a:p>
            <a:r>
              <a:rPr lang="en-US" sz="10000" dirty="0" smtClean="0">
                <a:latin typeface="Georgia" panose="02040502050405020303" pitchFamily="18" charset="0"/>
              </a:rPr>
              <a:t>Quality Counts Study Material </a:t>
            </a:r>
            <a:r>
              <a:rPr lang="en-US" sz="10000" dirty="0" smtClean="0">
                <a:latin typeface="Georgia" panose="02040502050405020303" pitchFamily="18" charset="0"/>
                <a:hlinkClick r:id="rId2"/>
              </a:rPr>
              <a:t>https</a:t>
            </a:r>
            <a:r>
              <a:rPr lang="en-US" sz="10000" dirty="0">
                <a:latin typeface="Georgia" panose="02040502050405020303" pitchFamily="18" charset="0"/>
                <a:hlinkClick r:id="rId2"/>
              </a:rPr>
              <a:t>://</a:t>
            </a:r>
            <a:r>
              <a:rPr lang="en-US" sz="10000" dirty="0" smtClean="0">
                <a:latin typeface="Georgia" panose="02040502050405020303" pitchFamily="18" charset="0"/>
                <a:hlinkClick r:id="rId2"/>
              </a:rPr>
              <a:t>tinyurl.com/kucfoce</a:t>
            </a:r>
            <a:r>
              <a:rPr lang="en-US" sz="10000" dirty="0" smtClean="0">
                <a:latin typeface="Georgia" panose="02040502050405020303" pitchFamily="18" charset="0"/>
              </a:rPr>
              <a:t> </a:t>
            </a:r>
          </a:p>
          <a:p>
            <a:r>
              <a:rPr lang="en-US" sz="10000" dirty="0" smtClean="0">
                <a:latin typeface="Georgia" panose="02040502050405020303" pitchFamily="18" charset="0"/>
              </a:rPr>
              <a:t>Go </a:t>
            </a:r>
            <a:r>
              <a:rPr lang="en-US" sz="10000" dirty="0">
                <a:latin typeface="Georgia" panose="02040502050405020303" pitchFamily="18" charset="0"/>
              </a:rPr>
              <a:t>to the </a:t>
            </a:r>
            <a:r>
              <a:rPr lang="en-US" sz="10000" dirty="0" smtClean="0">
                <a:latin typeface="Georgia" panose="02040502050405020303" pitchFamily="18" charset="0"/>
              </a:rPr>
              <a:t>page: </a:t>
            </a:r>
            <a:r>
              <a:rPr lang="en-US" sz="10000" dirty="0" smtClean="0">
                <a:latin typeface="Georgia" panose="02040502050405020303" pitchFamily="18" charset="0"/>
                <a:hlinkClick r:id="rId3"/>
              </a:rPr>
              <a:t>http</a:t>
            </a:r>
            <a:r>
              <a:rPr lang="en-US" sz="10000" dirty="0">
                <a:latin typeface="Georgia" panose="02040502050405020303" pitchFamily="18" charset="0"/>
                <a:hlinkClick r:id="rId3"/>
              </a:rPr>
              <a:t>://agrilife.org/qualitycounts/verification</a:t>
            </a:r>
            <a:r>
              <a:rPr lang="en-US" sz="10000" dirty="0" smtClean="0">
                <a:latin typeface="Georgia" panose="02040502050405020303" pitchFamily="18" charset="0"/>
                <a:hlinkClick r:id="rId3"/>
              </a:rPr>
              <a:t>/</a:t>
            </a:r>
            <a:endParaRPr lang="en-US" sz="10000" dirty="0" smtClean="0">
              <a:latin typeface="Georgia" panose="02040502050405020303" pitchFamily="18" charset="0"/>
            </a:endParaRPr>
          </a:p>
          <a:p>
            <a:r>
              <a:rPr lang="en-US" sz="10000" dirty="0" smtClean="0">
                <a:latin typeface="Georgia" panose="02040502050405020303" pitchFamily="18" charset="0"/>
              </a:rPr>
              <a:t>Click the words “Take the test and </a:t>
            </a:r>
            <a:r>
              <a:rPr lang="en-US" sz="10000" dirty="0">
                <a:latin typeface="Georgia" panose="02040502050405020303" pitchFamily="18" charset="0"/>
              </a:rPr>
              <a:t>b</a:t>
            </a:r>
            <a:r>
              <a:rPr lang="en-US" sz="10000" dirty="0" smtClean="0">
                <a:latin typeface="Georgia" panose="02040502050405020303" pitchFamily="18" charset="0"/>
              </a:rPr>
              <a:t>ecome Verified”</a:t>
            </a:r>
          </a:p>
          <a:p>
            <a:r>
              <a:rPr lang="en-US" sz="10000" dirty="0" smtClean="0">
                <a:latin typeface="Georgia" panose="02040502050405020303" pitchFamily="18" charset="0"/>
              </a:rPr>
              <a:t>Click FFA-Fill out info and start the exam.</a:t>
            </a:r>
          </a:p>
          <a:p>
            <a:r>
              <a:rPr lang="en-US" sz="10000" dirty="0" smtClean="0">
                <a:latin typeface="Georgia" panose="02040502050405020303" pitchFamily="18" charset="0"/>
              </a:rPr>
              <a:t>You have to get an 80% </a:t>
            </a:r>
          </a:p>
          <a:p>
            <a:r>
              <a:rPr lang="en-US" sz="10000" dirty="0">
                <a:latin typeface="Georgia" panose="02040502050405020303" pitchFamily="18" charset="0"/>
              </a:rPr>
              <a:t>P</a:t>
            </a:r>
            <a:r>
              <a:rPr lang="en-US" sz="10000" dirty="0" smtClean="0">
                <a:latin typeface="Georgia" panose="02040502050405020303" pitchFamily="18" charset="0"/>
              </a:rPr>
              <a:t>rint/save and send to Mrs.H!</a:t>
            </a:r>
          </a:p>
        </p:txBody>
      </p:sp>
    </p:spTree>
    <p:extLst>
      <p:ext uri="{BB962C8B-B14F-4D97-AF65-F5344CB8AC3E}">
        <p14:creationId xmlns:p14="http://schemas.microsoft.com/office/powerpoint/2010/main" val="382487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500" dirty="0" smtClean="0">
                <a:latin typeface="Georgia" panose="02040502050405020303" pitchFamily="18" charset="0"/>
              </a:rPr>
              <a:t>Validation</a:t>
            </a:r>
            <a:endParaRPr lang="en-US" sz="4500" dirty="0">
              <a:latin typeface="Georgia" panose="02040502050405020303" pitchFamily="18" charset="0"/>
            </a:endParaRPr>
          </a:p>
        </p:txBody>
      </p:sp>
      <p:sp>
        <p:nvSpPr>
          <p:cNvPr id="3" name="Content Placeholder 2"/>
          <p:cNvSpPr>
            <a:spLocks noGrp="1"/>
          </p:cNvSpPr>
          <p:nvPr>
            <p:ph idx="1"/>
          </p:nvPr>
        </p:nvSpPr>
        <p:spPr/>
        <p:txBody>
          <a:bodyPr>
            <a:normAutofit/>
          </a:bodyPr>
          <a:lstStyle/>
          <a:p>
            <a:r>
              <a:rPr lang="en-US" sz="3000" dirty="0" smtClean="0">
                <a:latin typeface="Georgia" panose="02040502050405020303" pitchFamily="18" charset="0"/>
              </a:rPr>
              <a:t>To show at major stock shows your animal has to be validated.</a:t>
            </a:r>
          </a:p>
          <a:p>
            <a:r>
              <a:rPr lang="en-US" sz="3000" dirty="0" smtClean="0">
                <a:latin typeface="Georgia" panose="02040502050405020303" pitchFamily="18" charset="0"/>
              </a:rPr>
              <a:t>Validation is checking animals versus papers and identification.</a:t>
            </a:r>
          </a:p>
        </p:txBody>
      </p:sp>
    </p:spTree>
    <p:extLst>
      <p:ext uri="{BB962C8B-B14F-4D97-AF65-F5344CB8AC3E}">
        <p14:creationId xmlns:p14="http://schemas.microsoft.com/office/powerpoint/2010/main" val="203219020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1389</TotalTime>
  <Words>1432</Words>
  <Application>Microsoft Office PowerPoint</Application>
  <PresentationFormat>On-screen Show (4:3)</PresentationFormat>
  <Paragraphs>182</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Garamond</vt:lpstr>
      <vt:lpstr>Georgia</vt:lpstr>
      <vt:lpstr>Times New Roman</vt:lpstr>
      <vt:lpstr>Organic</vt:lpstr>
      <vt:lpstr>Showing Breeding Livestock</vt:lpstr>
      <vt:lpstr>Breeding Animals</vt:lpstr>
      <vt:lpstr>Purchasing Breeding Animals</vt:lpstr>
      <vt:lpstr>Requirements</vt:lpstr>
      <vt:lpstr>Eligibility</vt:lpstr>
      <vt:lpstr>Show Dates/Entries</vt:lpstr>
      <vt:lpstr>Quality Counts</vt:lpstr>
      <vt:lpstr>Quality Counts</vt:lpstr>
      <vt:lpstr>Validation</vt:lpstr>
      <vt:lpstr>Validation Dates</vt:lpstr>
      <vt:lpstr>Major Show Dates</vt:lpstr>
      <vt:lpstr>Costs (non-animal)</vt:lpstr>
      <vt:lpstr>Show Costs</vt:lpstr>
      <vt:lpstr>Show Needs</vt:lpstr>
      <vt:lpstr>Show Needs-Rabbits</vt:lpstr>
      <vt:lpstr>Show Needs-Cattle</vt:lpstr>
      <vt:lpstr>Show Needs-Goats/Sheep</vt:lpstr>
      <vt:lpstr>Equipment</vt:lpstr>
      <vt:lpstr>Goats/Sheep</vt:lpstr>
      <vt:lpstr>Goats/Sheep</vt:lpstr>
      <vt:lpstr>Heifers</vt:lpstr>
      <vt:lpstr>Heifers</vt:lpstr>
      <vt:lpstr>Rabbits</vt:lpstr>
      <vt:lpstr>Feed/Supplements</vt:lpstr>
      <vt:lpstr>Feed/Supplements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Showing Breeding Livestock</dc:title>
  <dc:creator>Nicole Harper-Hohenberger</dc:creator>
  <cp:lastModifiedBy>Nicole Harper-Hohenberger</cp:lastModifiedBy>
  <cp:revision>44</cp:revision>
  <dcterms:created xsi:type="dcterms:W3CDTF">2017-03-09T18:41:13Z</dcterms:created>
  <dcterms:modified xsi:type="dcterms:W3CDTF">2017-05-31T13:35:40Z</dcterms:modified>
</cp:coreProperties>
</file>